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</p:sldIdLst>
  <p:sldSz cx="12192000" cy="6858000"/>
  <p:notesSz cx="12192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57" d="100"/>
          <a:sy n="57" d="100"/>
        </p:scale>
        <p:origin x="992" y="4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9CDACF-307F-4B11-BFD7-465885F2E724}" type="datetimeFigureOut">
              <a:rPr lang="en-US" smtClean="0"/>
              <a:t>3/26/2023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5A716C-01C1-49F1-90F8-232A3BED2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1604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5A716C-01C1-49F1-90F8-232A3BED209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75529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848751" y="413510"/>
            <a:ext cx="10494497" cy="589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3/25/2023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DDB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‹#›</a:t>
            </a:fld>
            <a:endParaRPr spc="75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700" b="0" i="0">
                <a:solidFill>
                  <a:srgbClr val="0B49CB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200" b="0" i="0">
                <a:solidFill>
                  <a:srgbClr val="292929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3/25/2023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DDB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‹#›</a:t>
            </a:fld>
            <a:endParaRPr spc="75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700" b="0" i="0">
                <a:solidFill>
                  <a:srgbClr val="0B49CB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3/25/2023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DDB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‹#›</a:t>
            </a:fld>
            <a:endParaRPr spc="75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700" b="0" i="0">
                <a:solidFill>
                  <a:srgbClr val="0B49CB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3/25/2023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DDB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‹#›</a:t>
            </a:fld>
            <a:endParaRPr spc="75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3/25/2023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DDB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‹#›</a:t>
            </a:fld>
            <a:endParaRPr spc="75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48751" y="413510"/>
            <a:ext cx="10494497" cy="589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700" b="0" i="0">
                <a:solidFill>
                  <a:srgbClr val="0B49CB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13045" y="1844547"/>
            <a:ext cx="10565909" cy="20523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200" b="0" i="0">
                <a:solidFill>
                  <a:srgbClr val="292929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3/25/2023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082680" y="6101139"/>
            <a:ext cx="321309" cy="2559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rgbClr val="1C7DDB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‹#›</a:t>
            </a:fld>
            <a:endParaRPr spc="75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RonakNandanwar26/IBM_Capstone_Project/blob/master/3.labs-jupyter-spacex-Data%20wrangling.ipynb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RonakNandanwar26/IBM_Capstone_Project/blob/master/5.jupyter-labs-eda-dataviz.ipynb" TargetMode="External"/><Relationship Id="rId5" Type="http://schemas.openxmlformats.org/officeDocument/2006/relationships/image" Target="../media/image40.jpg"/><Relationship Id="rId4" Type="http://schemas.openxmlformats.org/officeDocument/2006/relationships/image" Target="../media/image3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jpg"/><Relationship Id="rId4" Type="http://schemas.openxmlformats.org/officeDocument/2006/relationships/image" Target="../media/image4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RonakNandanwar26/IBM_Capstone_Project/blob/master/6.lab_jupyter_launch_site_location.ipynb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RonakNandanwar26/IBM_Capstone_Project/blob/master/plotly_dash.py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hyperlink" Target="https://github.com/RonakNandanwar26/IBM_Capstone_Project/blob/master/7.SpaceX_Machine%20Learning%20Prediction_Part_5.ipynb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5.jpg"/><Relationship Id="rId4" Type="http://schemas.openxmlformats.org/officeDocument/2006/relationships/image" Target="../media/image7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13" Type="http://schemas.openxmlformats.org/officeDocument/2006/relationships/image" Target="../media/image98.jpg"/><Relationship Id="rId3" Type="http://schemas.openxmlformats.org/officeDocument/2006/relationships/image" Target="../media/image88.jpg"/><Relationship Id="rId7" Type="http://schemas.openxmlformats.org/officeDocument/2006/relationships/image" Target="../media/image92.jpg"/><Relationship Id="rId12" Type="http://schemas.openxmlformats.org/officeDocument/2006/relationships/image" Target="../media/image97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1.png"/><Relationship Id="rId11" Type="http://schemas.openxmlformats.org/officeDocument/2006/relationships/image" Target="../media/image96.jpg"/><Relationship Id="rId5" Type="http://schemas.openxmlformats.org/officeDocument/2006/relationships/image" Target="../media/image90.jpg"/><Relationship Id="rId10" Type="http://schemas.openxmlformats.org/officeDocument/2006/relationships/image" Target="../media/image95.png"/><Relationship Id="rId4" Type="http://schemas.openxmlformats.org/officeDocument/2006/relationships/image" Target="../media/image89.png"/><Relationship Id="rId9" Type="http://schemas.openxmlformats.org/officeDocument/2006/relationships/image" Target="../media/image94.jp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jp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jp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7.jpg"/><Relationship Id="rId4" Type="http://schemas.openxmlformats.org/officeDocument/2006/relationships/image" Target="../media/image106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jp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jp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jp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4.jpg"/><Relationship Id="rId4" Type="http://schemas.openxmlformats.org/officeDocument/2006/relationships/image" Target="../media/image113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jp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jpg"/><Relationship Id="rId17" Type="http://schemas.openxmlformats.org/officeDocument/2006/relationships/hyperlink" Target="https://github.com/RonakNandanwar26/IBM_Capstone_Project/blob/master/1.jupyter-labs-spacex-data-collection-api%20(1).ipynb" TargetMode="External"/><Relationship Id="rId2" Type="http://schemas.openxmlformats.org/officeDocument/2006/relationships/image" Target="../media/image5.png"/><Relationship Id="rId16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jpg"/><Relationship Id="rId17" Type="http://schemas.openxmlformats.org/officeDocument/2006/relationships/hyperlink" Target="https://github.com/RonakNandanwar26/IBM_Capstone_Project/blob/master/2.jupyter-labs-webscraping.ipynb" TargetMode="External"/><Relationship Id="rId2" Type="http://schemas.openxmlformats.org/officeDocument/2006/relationships/image" Target="../media/image20.png"/><Relationship Id="rId16" Type="http://schemas.openxmlformats.org/officeDocument/2006/relationships/image" Target="../media/image3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5" Type="http://schemas.openxmlformats.org/officeDocument/2006/relationships/image" Target="../media/image3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Relationship Id="rId14" Type="http://schemas.openxmlformats.org/officeDocument/2006/relationships/image" Target="../media/image3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67285" y="4589779"/>
            <a:ext cx="2355850" cy="563424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>
              <a:lnSpc>
                <a:spcPct val="101099"/>
              </a:lnSpc>
              <a:spcBef>
                <a:spcPts val="75"/>
              </a:spcBef>
            </a:pPr>
            <a:r>
              <a:rPr lang="en-US" sz="1800" spc="-80" dirty="0">
                <a:solidFill>
                  <a:srgbClr val="E7E6E6"/>
                </a:solidFill>
                <a:latin typeface="Microsoft Sans Serif"/>
                <a:cs typeface="Microsoft Sans Serif"/>
              </a:rPr>
              <a:t>Ronak Nandanwar</a:t>
            </a:r>
          </a:p>
          <a:p>
            <a:pPr marL="12700" marR="5080">
              <a:lnSpc>
                <a:spcPct val="101099"/>
              </a:lnSpc>
              <a:spcBef>
                <a:spcPts val="75"/>
              </a:spcBef>
            </a:pPr>
            <a:r>
              <a:rPr lang="en-US" spc="85" dirty="0">
                <a:solidFill>
                  <a:srgbClr val="E7E6E6"/>
                </a:solidFill>
                <a:latin typeface="Microsoft Sans Serif"/>
                <a:cs typeface="Microsoft Sans Serif"/>
              </a:rPr>
              <a:t>26</a:t>
            </a:r>
            <a:r>
              <a:rPr sz="1800" spc="50" dirty="0">
                <a:solidFill>
                  <a:srgbClr val="E7E6E6"/>
                </a:solidFill>
                <a:latin typeface="Microsoft Sans Serif"/>
                <a:cs typeface="Microsoft Sans Serif"/>
              </a:rPr>
              <a:t> </a:t>
            </a:r>
            <a:r>
              <a:rPr lang="en-US" sz="1800" spc="5" dirty="0">
                <a:solidFill>
                  <a:srgbClr val="E7E6E6"/>
                </a:solidFill>
                <a:latin typeface="Microsoft Sans Serif"/>
                <a:cs typeface="Microsoft Sans Serif"/>
              </a:rPr>
              <a:t>March2023</a:t>
            </a:r>
            <a:endParaRPr sz="1800" dirty="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89820" y="676833"/>
            <a:ext cx="2104097" cy="62918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487314" y="1656588"/>
            <a:ext cx="5891530" cy="2235200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2700" marR="5080" algn="just">
              <a:lnSpc>
                <a:spcPct val="91500"/>
              </a:lnSpc>
              <a:spcBef>
                <a:spcPts val="300"/>
              </a:spcBef>
            </a:pP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Wrangling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is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process</a:t>
            </a:r>
            <a:r>
              <a:rPr sz="2000" spc="3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000" spc="5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cleaning</a:t>
            </a:r>
            <a:r>
              <a:rPr sz="2000" spc="4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and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unifying </a:t>
            </a:r>
            <a:r>
              <a:rPr sz="20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messy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and complex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 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sets 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for </a:t>
            </a:r>
            <a:r>
              <a:rPr sz="20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easy </a:t>
            </a:r>
            <a:r>
              <a:rPr sz="20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access </a:t>
            </a:r>
            <a:r>
              <a:rPr sz="20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Exploratory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(EDA).</a:t>
            </a:r>
            <a:endParaRPr sz="20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</a:pPr>
            <a:endParaRPr sz="2200">
              <a:latin typeface="Microsoft Sans Serif"/>
              <a:cs typeface="Microsoft Sans Serif"/>
            </a:endParaRPr>
          </a:p>
          <a:p>
            <a:pPr marL="12700" marR="5080" algn="just">
              <a:lnSpc>
                <a:spcPct val="89500"/>
              </a:lnSpc>
              <a:spcBef>
                <a:spcPts val="1675"/>
              </a:spcBef>
            </a:pPr>
            <a:r>
              <a:rPr sz="2000" spc="-22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000" spc="-2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will </a:t>
            </a:r>
            <a:r>
              <a:rPr sz="20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first 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calculate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 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 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on </a:t>
            </a:r>
            <a:r>
              <a:rPr sz="20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each </a:t>
            </a:r>
            <a:r>
              <a:rPr sz="20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site,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then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calculate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occurrence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of 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mission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per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type.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487314" y="4360164"/>
            <a:ext cx="5891530" cy="1156335"/>
          </a:xfrm>
          <a:prstGeom prst="rect">
            <a:avLst/>
          </a:prstGeom>
        </p:spPr>
        <p:txBody>
          <a:bodyPr vert="horz" wrap="square" lIns="0" tIns="41910" rIns="0" bIns="0" rtlCol="0">
            <a:spAutoFit/>
          </a:bodyPr>
          <a:lstStyle/>
          <a:p>
            <a:pPr marL="12700" marR="5080" algn="just">
              <a:lnSpc>
                <a:spcPct val="90300"/>
              </a:lnSpc>
              <a:spcBef>
                <a:spcPts val="330"/>
              </a:spcBef>
            </a:pPr>
            <a:r>
              <a:rPr sz="2000" spc="-22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0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then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create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0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label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 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column.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sz="20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will </a:t>
            </a:r>
            <a:r>
              <a:rPr sz="20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make</a:t>
            </a:r>
            <a:r>
              <a:rPr sz="20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it 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easier</a:t>
            </a:r>
            <a:r>
              <a:rPr sz="20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for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further </a:t>
            </a:r>
            <a:r>
              <a:rPr sz="20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analysis,</a:t>
            </a:r>
            <a:r>
              <a:rPr sz="20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visualization,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and </a:t>
            </a:r>
            <a:r>
              <a:rPr sz="20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ML.</a:t>
            </a:r>
            <a:r>
              <a:rPr sz="2000" spc="3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Lastly, we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will export </a:t>
            </a:r>
            <a:r>
              <a:rPr sz="20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4" dirty="0">
                <a:solidFill>
                  <a:srgbClr val="292929"/>
                </a:solidFill>
                <a:latin typeface="Microsoft Sans Serif"/>
                <a:cs typeface="Microsoft Sans Serif"/>
              </a:rPr>
              <a:t>CSV.</a:t>
            </a:r>
            <a:endParaRPr sz="2000" dirty="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751" y="413510"/>
            <a:ext cx="3119120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5" dirty="0"/>
              <a:t>Data</a:t>
            </a:r>
            <a:r>
              <a:rPr spc="85" dirty="0"/>
              <a:t> </a:t>
            </a:r>
            <a:r>
              <a:rPr spc="-105" dirty="0"/>
              <a:t>Wrangling</a:t>
            </a:r>
          </a:p>
        </p:txBody>
      </p:sp>
      <p:grpSp>
        <p:nvGrpSpPr>
          <p:cNvPr id="5" name="object 5"/>
          <p:cNvGrpSpPr/>
          <p:nvPr/>
        </p:nvGrpSpPr>
        <p:grpSpPr>
          <a:xfrm>
            <a:off x="722376" y="1478280"/>
            <a:ext cx="4624070" cy="3797935"/>
            <a:chOff x="722376" y="1478280"/>
            <a:chExt cx="4624070" cy="379793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22376" y="1478280"/>
              <a:ext cx="4623816" cy="379780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6023" y="1674241"/>
              <a:ext cx="4038752" cy="3209048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10</a:t>
            </a:fld>
            <a:endParaRPr spc="75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3A39209-E44E-7526-0286-0E027327FFB3}"/>
              </a:ext>
            </a:extLst>
          </p:cNvPr>
          <p:cNvSpPr txBox="1"/>
          <p:nvPr/>
        </p:nvSpPr>
        <p:spPr>
          <a:xfrm>
            <a:off x="381000" y="5379720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hlinkClick r:id="rId4"/>
              </a:rPr>
              <a:t>IBM_Capstone_Project</a:t>
            </a:r>
            <a:r>
              <a:rPr lang="en-US" dirty="0">
                <a:hlinkClick r:id="rId4"/>
              </a:rPr>
              <a:t>/3.labs-jupyter-spacex-Data </a:t>
            </a:r>
            <a:r>
              <a:rPr lang="en-US" dirty="0" err="1">
                <a:hlinkClick r:id="rId4"/>
              </a:rPr>
              <a:t>wrangling.ipynb</a:t>
            </a:r>
            <a:r>
              <a:rPr lang="en-US" dirty="0">
                <a:hlinkClick r:id="rId4"/>
              </a:rPr>
              <a:t> at master · RonakNandanwar26/</a:t>
            </a:r>
            <a:r>
              <a:rPr lang="en-US" dirty="0" err="1">
                <a:hlinkClick r:id="rId4"/>
              </a:rPr>
              <a:t>IBM_Capstone_Project</a:t>
            </a:r>
            <a:r>
              <a:rPr lang="en-US" dirty="0">
                <a:hlinkClick r:id="rId4"/>
              </a:rPr>
              <a:t> (github.com)</a:t>
            </a:r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8751" y="413510"/>
            <a:ext cx="5621020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15" dirty="0"/>
              <a:t>EDA</a:t>
            </a:r>
            <a:r>
              <a:rPr spc="120" dirty="0"/>
              <a:t> </a:t>
            </a:r>
            <a:r>
              <a:rPr spc="5" dirty="0"/>
              <a:t>with</a:t>
            </a:r>
            <a:r>
              <a:rPr spc="120" dirty="0"/>
              <a:t> </a:t>
            </a:r>
            <a:r>
              <a:rPr spc="-105" dirty="0"/>
              <a:t>Data</a:t>
            </a:r>
            <a:r>
              <a:rPr spc="125" dirty="0"/>
              <a:t> </a:t>
            </a:r>
            <a:r>
              <a:rPr spc="-75" dirty="0"/>
              <a:t>Visualization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39003" y="1541779"/>
            <a:ext cx="5835650" cy="3896195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12700" marR="112395">
              <a:lnSpc>
                <a:spcPts val="1900"/>
              </a:lnSpc>
              <a:spcBef>
                <a:spcPts val="380"/>
              </a:spcBef>
            </a:pPr>
            <a:r>
              <a:rPr sz="1800" spc="-35" dirty="0">
                <a:latin typeface="Calibri"/>
                <a:cs typeface="Calibri"/>
              </a:rPr>
              <a:t>We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first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started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by</a:t>
            </a:r>
            <a:r>
              <a:rPr sz="1800" dirty="0">
                <a:latin typeface="Calibri"/>
                <a:cs typeface="Calibri"/>
              </a:rPr>
              <a:t> using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scatter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graph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to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find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relationship </a:t>
            </a:r>
            <a:r>
              <a:rPr sz="1800" spc="-39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between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attributes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such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as between:</a:t>
            </a:r>
            <a:endParaRPr sz="1800" dirty="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81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800" spc="-15" dirty="0">
                <a:latin typeface="Calibri"/>
                <a:cs typeface="Calibri"/>
              </a:rPr>
              <a:t>Payload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and </a:t>
            </a:r>
            <a:r>
              <a:rPr sz="1800" spc="-5" dirty="0">
                <a:latin typeface="Calibri"/>
                <a:cs typeface="Calibri"/>
              </a:rPr>
              <a:t>Flight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30" dirty="0">
                <a:latin typeface="Calibri"/>
                <a:cs typeface="Calibri"/>
              </a:rPr>
              <a:t>Number.</a:t>
            </a:r>
            <a:endParaRPr sz="1800" dirty="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74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800" spc="-5" dirty="0">
                <a:latin typeface="Calibri"/>
                <a:cs typeface="Calibri"/>
              </a:rPr>
              <a:t>Flight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Number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and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Launch </a:t>
            </a:r>
            <a:r>
              <a:rPr sz="1800" spc="-10" dirty="0">
                <a:latin typeface="Calibri"/>
                <a:cs typeface="Calibri"/>
              </a:rPr>
              <a:t>Site.</a:t>
            </a:r>
            <a:endParaRPr sz="1800" dirty="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72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800" spc="-15" dirty="0">
                <a:latin typeface="Calibri"/>
                <a:cs typeface="Calibri"/>
              </a:rPr>
              <a:t>Payload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and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Launch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Site.</a:t>
            </a:r>
            <a:endParaRPr sz="1800" dirty="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84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800" spc="-5" dirty="0">
                <a:latin typeface="Calibri"/>
                <a:cs typeface="Calibri"/>
              </a:rPr>
              <a:t>Flight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Number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and </a:t>
            </a:r>
            <a:r>
              <a:rPr sz="1800" spc="-5" dirty="0">
                <a:latin typeface="Calibri"/>
                <a:cs typeface="Calibri"/>
              </a:rPr>
              <a:t>Orbit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Type.</a:t>
            </a:r>
            <a:endParaRPr sz="1800" dirty="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74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800" spc="-15" dirty="0">
                <a:latin typeface="Calibri"/>
                <a:cs typeface="Calibri"/>
              </a:rPr>
              <a:t>Payload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and </a:t>
            </a:r>
            <a:r>
              <a:rPr sz="1800" spc="-5" dirty="0">
                <a:latin typeface="Calibri"/>
                <a:cs typeface="Calibri"/>
              </a:rPr>
              <a:t>Orbit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Type.</a:t>
            </a:r>
            <a:endParaRPr sz="18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3200" dirty="0">
              <a:latin typeface="Calibri"/>
              <a:cs typeface="Calibri"/>
            </a:endParaRPr>
          </a:p>
          <a:p>
            <a:pPr marL="12700" marR="5080">
              <a:lnSpc>
                <a:spcPct val="91100"/>
              </a:lnSpc>
            </a:pPr>
            <a:r>
              <a:rPr sz="1800" spc="-15" dirty="0">
                <a:latin typeface="Calibri"/>
                <a:cs typeface="Calibri"/>
              </a:rPr>
              <a:t>Scatter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plots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show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dependency of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attributes</a:t>
            </a:r>
            <a:r>
              <a:rPr sz="1800" dirty="0">
                <a:latin typeface="Calibri"/>
                <a:cs typeface="Calibri"/>
              </a:rPr>
              <a:t> on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each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35" dirty="0">
                <a:latin typeface="Calibri"/>
                <a:cs typeface="Calibri"/>
              </a:rPr>
              <a:t>other. 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Once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pattern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is </a:t>
            </a:r>
            <a:r>
              <a:rPr sz="1800" spc="-5" dirty="0">
                <a:latin typeface="Calibri"/>
                <a:cs typeface="Calibri"/>
              </a:rPr>
              <a:t>determined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from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graphs.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It’s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very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easy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to </a:t>
            </a:r>
            <a:r>
              <a:rPr sz="1800" spc="-39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see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which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factors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affecting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most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to</a:t>
            </a:r>
            <a:r>
              <a:rPr sz="1800" dirty="0">
                <a:latin typeface="Calibri"/>
                <a:cs typeface="Calibri"/>
              </a:rPr>
              <a:t> the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success</a:t>
            </a:r>
            <a:r>
              <a:rPr sz="1800" dirty="0">
                <a:latin typeface="Calibri"/>
                <a:cs typeface="Calibri"/>
              </a:rPr>
              <a:t> of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 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landing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outcomes.</a:t>
            </a:r>
            <a:endParaRPr sz="1200" dirty="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576072" y="1350263"/>
            <a:ext cx="4700270" cy="4648200"/>
            <a:chOff x="576072" y="1350263"/>
            <a:chExt cx="4700270" cy="464820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6072" y="3526536"/>
              <a:ext cx="4700016" cy="247192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0009" y="3721176"/>
              <a:ext cx="4113225" cy="188349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6072" y="1350263"/>
              <a:ext cx="4700016" cy="249326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70011" y="1545513"/>
              <a:ext cx="4113225" cy="1905952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11</a:t>
            </a:fld>
            <a:endParaRPr spc="75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5BF0F33-36C9-BB07-9194-DF68E09D89A3}"/>
              </a:ext>
            </a:extLst>
          </p:cNvPr>
          <p:cNvSpPr txBox="1"/>
          <p:nvPr/>
        </p:nvSpPr>
        <p:spPr>
          <a:xfrm>
            <a:off x="5276088" y="5442494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hlinkClick r:id="rId6"/>
              </a:rPr>
              <a:t>IBM_Capstone_Project</a:t>
            </a:r>
            <a:r>
              <a:rPr lang="en-US" dirty="0">
                <a:hlinkClick r:id="rId6"/>
              </a:rPr>
              <a:t>/5.jupyter-labs-eda-dataviz.ipynb at master · RonakNandanwar26/</a:t>
            </a:r>
            <a:r>
              <a:rPr lang="en-US" dirty="0" err="1">
                <a:hlinkClick r:id="rId6"/>
              </a:rPr>
              <a:t>IBM_Capstone_Project</a:t>
            </a:r>
            <a:r>
              <a:rPr lang="en-US" dirty="0">
                <a:hlinkClick r:id="rId6"/>
              </a:rPr>
              <a:t> (github.com)</a:t>
            </a:r>
            <a:endParaRPr 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8751" y="413510"/>
            <a:ext cx="5621020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15" dirty="0"/>
              <a:t>EDA</a:t>
            </a:r>
            <a:r>
              <a:rPr spc="120" dirty="0"/>
              <a:t> </a:t>
            </a:r>
            <a:r>
              <a:rPr spc="5" dirty="0"/>
              <a:t>with</a:t>
            </a:r>
            <a:r>
              <a:rPr spc="120" dirty="0"/>
              <a:t> </a:t>
            </a:r>
            <a:r>
              <a:rPr spc="-105" dirty="0"/>
              <a:t>Data</a:t>
            </a:r>
            <a:r>
              <a:rPr spc="125" dirty="0"/>
              <a:t> </a:t>
            </a:r>
            <a:r>
              <a:rPr spc="-75" dirty="0"/>
              <a:t>Visualization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576072" y="1350263"/>
            <a:ext cx="4471670" cy="4813300"/>
            <a:chOff x="576072" y="1350263"/>
            <a:chExt cx="4471670" cy="48133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6072" y="3517391"/>
              <a:ext cx="4471416" cy="2645663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0011" y="3711935"/>
              <a:ext cx="3884422" cy="205991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6072" y="1350263"/>
              <a:ext cx="4471416" cy="264871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70009" y="1545501"/>
              <a:ext cx="3884422" cy="2059927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5339003" y="1541779"/>
            <a:ext cx="5868035" cy="3678828"/>
          </a:xfrm>
          <a:prstGeom prst="rect">
            <a:avLst/>
          </a:prstGeom>
        </p:spPr>
        <p:txBody>
          <a:bodyPr vert="horz" wrap="square" lIns="0" tIns="40005" rIns="0" bIns="0" rtlCol="0">
            <a:spAutoFit/>
          </a:bodyPr>
          <a:lstStyle/>
          <a:p>
            <a:pPr marL="12700" marR="5080" algn="just">
              <a:lnSpc>
                <a:spcPct val="90000"/>
              </a:lnSpc>
              <a:spcBef>
                <a:spcPts val="315"/>
              </a:spcBef>
            </a:pPr>
            <a:r>
              <a:rPr sz="1800" spc="-5" dirty="0">
                <a:latin typeface="Calibri"/>
                <a:cs typeface="Calibri"/>
              </a:rPr>
              <a:t>Once </a:t>
            </a:r>
            <a:r>
              <a:rPr sz="1800" spc="-10" dirty="0">
                <a:latin typeface="Calibri"/>
                <a:cs typeface="Calibri"/>
              </a:rPr>
              <a:t>we get </a:t>
            </a:r>
            <a:r>
              <a:rPr sz="1800" dirty="0">
                <a:latin typeface="Calibri"/>
                <a:cs typeface="Calibri"/>
              </a:rPr>
              <a:t>a </a:t>
            </a:r>
            <a:r>
              <a:rPr sz="1800" spc="-5" dirty="0">
                <a:latin typeface="Calibri"/>
                <a:cs typeface="Calibri"/>
              </a:rPr>
              <a:t>hint </a:t>
            </a:r>
            <a:r>
              <a:rPr sz="1800" dirty="0">
                <a:latin typeface="Calibri"/>
                <a:cs typeface="Calibri"/>
              </a:rPr>
              <a:t>of the </a:t>
            </a:r>
            <a:r>
              <a:rPr sz="1800" spc="-10" dirty="0">
                <a:latin typeface="Calibri"/>
                <a:cs typeface="Calibri"/>
              </a:rPr>
              <a:t>relationships </a:t>
            </a:r>
            <a:r>
              <a:rPr sz="1800" spc="-5" dirty="0">
                <a:latin typeface="Calibri"/>
                <a:cs typeface="Calibri"/>
              </a:rPr>
              <a:t>using </a:t>
            </a:r>
            <a:r>
              <a:rPr sz="1800" spc="-15" dirty="0">
                <a:latin typeface="Calibri"/>
                <a:cs typeface="Calibri"/>
              </a:rPr>
              <a:t>scatter </a:t>
            </a:r>
            <a:r>
              <a:rPr sz="1800" spc="-5" dirty="0">
                <a:latin typeface="Calibri"/>
                <a:cs typeface="Calibri"/>
              </a:rPr>
              <a:t>plot. </a:t>
            </a:r>
            <a:r>
              <a:rPr sz="1800" spc="-70" dirty="0">
                <a:latin typeface="Calibri"/>
                <a:cs typeface="Calibri"/>
              </a:rPr>
              <a:t>We </a:t>
            </a:r>
            <a:r>
              <a:rPr sz="1800" spc="-6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will then </a:t>
            </a:r>
            <a:r>
              <a:rPr sz="1800" spc="-5" dirty="0">
                <a:latin typeface="Calibri"/>
                <a:cs typeface="Calibri"/>
              </a:rPr>
              <a:t>use further </a:t>
            </a:r>
            <a:r>
              <a:rPr sz="1800" spc="-10" dirty="0">
                <a:latin typeface="Calibri"/>
                <a:cs typeface="Calibri"/>
              </a:rPr>
              <a:t>visualization </a:t>
            </a:r>
            <a:r>
              <a:rPr sz="1800" spc="-5" dirty="0">
                <a:latin typeface="Calibri"/>
                <a:cs typeface="Calibri"/>
              </a:rPr>
              <a:t>tools </a:t>
            </a:r>
            <a:r>
              <a:rPr sz="1800" dirty="0">
                <a:latin typeface="Calibri"/>
                <a:cs typeface="Calibri"/>
              </a:rPr>
              <a:t>such as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bar </a:t>
            </a:r>
            <a:r>
              <a:rPr sz="1800" spc="-10" dirty="0">
                <a:latin typeface="Calibri"/>
                <a:cs typeface="Calibri"/>
              </a:rPr>
              <a:t>graph </a:t>
            </a:r>
            <a:r>
              <a:rPr sz="1800" dirty="0">
                <a:latin typeface="Calibri"/>
                <a:cs typeface="Calibri"/>
              </a:rPr>
              <a:t>and 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line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plots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graph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for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further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analysis.</a:t>
            </a:r>
            <a:endParaRPr sz="1800" dirty="0">
              <a:latin typeface="Calibri"/>
              <a:cs typeface="Calibri"/>
            </a:endParaRPr>
          </a:p>
          <a:p>
            <a:pPr marL="12700" marR="5080" algn="just">
              <a:lnSpc>
                <a:spcPct val="89600"/>
              </a:lnSpc>
              <a:spcBef>
                <a:spcPts val="970"/>
              </a:spcBef>
            </a:pPr>
            <a:r>
              <a:rPr sz="1800" spc="-5" dirty="0">
                <a:latin typeface="Calibri"/>
                <a:cs typeface="Calibri"/>
              </a:rPr>
              <a:t>Bar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graphs</a:t>
            </a:r>
            <a:r>
              <a:rPr sz="1800" spc="-5" dirty="0">
                <a:latin typeface="Calibri"/>
                <a:cs typeface="Calibri"/>
              </a:rPr>
              <a:t> is</a:t>
            </a:r>
            <a:r>
              <a:rPr sz="1800" dirty="0">
                <a:latin typeface="Calibri"/>
                <a:cs typeface="Calibri"/>
              </a:rPr>
              <a:t> one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of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easiest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way</a:t>
            </a:r>
            <a:r>
              <a:rPr sz="1800" spc="37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to</a:t>
            </a:r>
            <a:r>
              <a:rPr sz="1800" spc="-10" dirty="0">
                <a:latin typeface="Calibri"/>
                <a:cs typeface="Calibri"/>
              </a:rPr>
              <a:t> interpret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 </a:t>
            </a:r>
            <a:r>
              <a:rPr sz="1800" spc="-39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relationship </a:t>
            </a:r>
            <a:r>
              <a:rPr sz="1800" spc="-5" dirty="0">
                <a:latin typeface="Calibri"/>
                <a:cs typeface="Calibri"/>
              </a:rPr>
              <a:t>between </a:t>
            </a:r>
            <a:r>
              <a:rPr sz="1800" dirty="0">
                <a:latin typeface="Calibri"/>
                <a:cs typeface="Calibri"/>
              </a:rPr>
              <a:t>the </a:t>
            </a:r>
            <a:r>
              <a:rPr sz="1800" spc="-10" dirty="0">
                <a:latin typeface="Calibri"/>
                <a:cs typeface="Calibri"/>
              </a:rPr>
              <a:t>attributes. </a:t>
            </a:r>
            <a:r>
              <a:rPr sz="1800" spc="-5" dirty="0">
                <a:latin typeface="Calibri"/>
                <a:cs typeface="Calibri"/>
              </a:rPr>
              <a:t>In this case, </a:t>
            </a:r>
            <a:r>
              <a:rPr sz="1800" spc="-10" dirty="0">
                <a:latin typeface="Calibri"/>
                <a:cs typeface="Calibri"/>
              </a:rPr>
              <a:t>we</a:t>
            </a:r>
            <a:r>
              <a:rPr sz="1800" spc="38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will </a:t>
            </a:r>
            <a:r>
              <a:rPr sz="1800" spc="-5" dirty="0">
                <a:latin typeface="Calibri"/>
                <a:cs typeface="Calibri"/>
              </a:rPr>
              <a:t>use </a:t>
            </a:r>
            <a:r>
              <a:rPr sz="1800" dirty="0">
                <a:latin typeface="Calibri"/>
                <a:cs typeface="Calibri"/>
              </a:rPr>
              <a:t> the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bar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graph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to</a:t>
            </a:r>
            <a:r>
              <a:rPr sz="1800" spc="-10" dirty="0">
                <a:latin typeface="Calibri"/>
                <a:cs typeface="Calibri"/>
              </a:rPr>
              <a:t> determine</a:t>
            </a:r>
            <a:r>
              <a:rPr sz="1800" spc="-5" dirty="0">
                <a:latin typeface="Calibri"/>
                <a:cs typeface="Calibri"/>
              </a:rPr>
              <a:t> which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orbits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have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highest 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probability</a:t>
            </a:r>
            <a:r>
              <a:rPr sz="1800" dirty="0">
                <a:latin typeface="Calibri"/>
                <a:cs typeface="Calibri"/>
              </a:rPr>
              <a:t> of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success.</a:t>
            </a:r>
            <a:endParaRPr sz="1800" dirty="0">
              <a:latin typeface="Calibri"/>
              <a:cs typeface="Calibri"/>
            </a:endParaRPr>
          </a:p>
          <a:p>
            <a:pPr marL="12700" marR="5080" algn="just">
              <a:lnSpc>
                <a:spcPct val="90000"/>
              </a:lnSpc>
              <a:spcBef>
                <a:spcPts val="1055"/>
              </a:spcBef>
            </a:pPr>
            <a:r>
              <a:rPr sz="1800" spc="-35" dirty="0">
                <a:latin typeface="Calibri"/>
                <a:cs typeface="Calibri"/>
              </a:rPr>
              <a:t>We </a:t>
            </a:r>
            <a:r>
              <a:rPr sz="1800" dirty="0">
                <a:latin typeface="Calibri"/>
                <a:cs typeface="Calibri"/>
              </a:rPr>
              <a:t>then </a:t>
            </a:r>
            <a:r>
              <a:rPr sz="1800" spc="-5" dirty="0">
                <a:latin typeface="Calibri"/>
                <a:cs typeface="Calibri"/>
              </a:rPr>
              <a:t>use </a:t>
            </a:r>
            <a:r>
              <a:rPr sz="1800" dirty="0">
                <a:latin typeface="Calibri"/>
                <a:cs typeface="Calibri"/>
              </a:rPr>
              <a:t>the </a:t>
            </a:r>
            <a:r>
              <a:rPr sz="1800" spc="-5" dirty="0">
                <a:latin typeface="Calibri"/>
                <a:cs typeface="Calibri"/>
              </a:rPr>
              <a:t>line </a:t>
            </a:r>
            <a:r>
              <a:rPr sz="1800" spc="-10" dirty="0">
                <a:latin typeface="Calibri"/>
                <a:cs typeface="Calibri"/>
              </a:rPr>
              <a:t>graph </a:t>
            </a:r>
            <a:r>
              <a:rPr sz="1800" spc="-15" dirty="0">
                <a:latin typeface="Calibri"/>
                <a:cs typeface="Calibri"/>
              </a:rPr>
              <a:t>to </a:t>
            </a:r>
            <a:r>
              <a:rPr sz="1800" spc="-5" dirty="0">
                <a:latin typeface="Calibri"/>
                <a:cs typeface="Calibri"/>
              </a:rPr>
              <a:t>show </a:t>
            </a:r>
            <a:r>
              <a:rPr sz="1800" dirty="0">
                <a:latin typeface="Calibri"/>
                <a:cs typeface="Calibri"/>
              </a:rPr>
              <a:t>a </a:t>
            </a:r>
            <a:r>
              <a:rPr sz="1800" spc="-5" dirty="0">
                <a:latin typeface="Calibri"/>
                <a:cs typeface="Calibri"/>
              </a:rPr>
              <a:t>trends </a:t>
            </a:r>
            <a:r>
              <a:rPr sz="1800" dirty="0">
                <a:latin typeface="Calibri"/>
                <a:cs typeface="Calibri"/>
              </a:rPr>
              <a:t>or </a:t>
            </a:r>
            <a:r>
              <a:rPr sz="1800" spc="-15" dirty="0">
                <a:latin typeface="Calibri"/>
                <a:cs typeface="Calibri"/>
              </a:rPr>
              <a:t>pattern </a:t>
            </a:r>
            <a:r>
              <a:rPr sz="1800" dirty="0">
                <a:latin typeface="Calibri"/>
                <a:cs typeface="Calibri"/>
              </a:rPr>
              <a:t>of the 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attribute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over</a:t>
            </a:r>
            <a:r>
              <a:rPr sz="1800" spc="-5" dirty="0">
                <a:latin typeface="Calibri"/>
                <a:cs typeface="Calibri"/>
              </a:rPr>
              <a:t> time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which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in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this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case,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is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used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for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see</a:t>
            </a:r>
            <a:r>
              <a:rPr sz="1800" spc="39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 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launch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success </a:t>
            </a:r>
            <a:r>
              <a:rPr sz="1800" spc="-10" dirty="0">
                <a:latin typeface="Calibri"/>
                <a:cs typeface="Calibri"/>
              </a:rPr>
              <a:t>yearly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trend.</a:t>
            </a:r>
            <a:endParaRPr sz="1800" dirty="0">
              <a:latin typeface="Calibri"/>
              <a:cs typeface="Calibri"/>
            </a:endParaRPr>
          </a:p>
          <a:p>
            <a:pPr marL="12700" marR="5080" algn="just">
              <a:lnSpc>
                <a:spcPct val="90000"/>
              </a:lnSpc>
              <a:spcBef>
                <a:spcPts val="960"/>
              </a:spcBef>
            </a:pPr>
            <a:r>
              <a:rPr sz="1800" spc="-35" dirty="0">
                <a:latin typeface="Calibri"/>
                <a:cs typeface="Calibri"/>
              </a:rPr>
              <a:t>We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then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use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Feature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Engineering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to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be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used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in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success 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prediction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in</a:t>
            </a:r>
            <a:r>
              <a:rPr sz="1800" dirty="0">
                <a:latin typeface="Calibri"/>
                <a:cs typeface="Calibri"/>
              </a:rPr>
              <a:t> the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future</a:t>
            </a:r>
            <a:r>
              <a:rPr sz="1800" spc="-5" dirty="0">
                <a:latin typeface="Calibri"/>
                <a:cs typeface="Calibri"/>
              </a:rPr>
              <a:t> module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by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created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dummy </a:t>
            </a:r>
            <a:r>
              <a:rPr sz="1800" spc="-5" dirty="0">
                <a:latin typeface="Calibri"/>
                <a:cs typeface="Calibri"/>
              </a:rPr>
              <a:t> variables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to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categorical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columns.</a:t>
            </a:r>
            <a:endParaRPr lang="en-US" sz="1800" spc="-5" dirty="0">
              <a:latin typeface="Calibri"/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12</a:t>
            </a:fld>
            <a:endParaRPr spc="75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08080" y="6078219"/>
            <a:ext cx="27051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70" dirty="0">
                <a:solidFill>
                  <a:srgbClr val="1C7DDB"/>
                </a:solidFill>
                <a:latin typeface="Microsoft Sans Serif"/>
                <a:cs typeface="Microsoft Sans Serif"/>
              </a:rPr>
              <a:t>13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751" y="413510"/>
            <a:ext cx="2816860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15" dirty="0"/>
              <a:t>EDA</a:t>
            </a:r>
            <a:r>
              <a:rPr spc="85" dirty="0"/>
              <a:t> </a:t>
            </a:r>
            <a:r>
              <a:rPr spc="5" dirty="0"/>
              <a:t>with</a:t>
            </a:r>
            <a:r>
              <a:rPr spc="85" dirty="0"/>
              <a:t> </a:t>
            </a:r>
            <a:r>
              <a:rPr spc="-325" dirty="0"/>
              <a:t>SQL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48751" y="1333500"/>
            <a:ext cx="10206990" cy="4679486"/>
          </a:xfrm>
          <a:prstGeom prst="rect">
            <a:avLst/>
          </a:prstGeom>
        </p:spPr>
        <p:txBody>
          <a:bodyPr vert="horz" wrap="square" lIns="0" tIns="189230" rIns="0" bIns="0" rtlCol="0">
            <a:spAutoFit/>
          </a:bodyPr>
          <a:lstStyle/>
          <a:p>
            <a:pPr marL="80645">
              <a:lnSpc>
                <a:spcPct val="100000"/>
              </a:lnSpc>
              <a:spcBef>
                <a:spcPts val="1490"/>
              </a:spcBef>
            </a:pP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55" dirty="0">
                <a:solidFill>
                  <a:srgbClr val="292929"/>
                </a:solidFill>
                <a:latin typeface="Microsoft Sans Serif"/>
                <a:cs typeface="Microsoft Sans Serif"/>
              </a:rPr>
              <a:t>SQL,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had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performed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many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queries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get</a:t>
            </a:r>
            <a:r>
              <a:rPr sz="20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better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understanding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000" spc="3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dataset,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60" dirty="0">
                <a:solidFill>
                  <a:srgbClr val="292929"/>
                </a:solidFill>
                <a:latin typeface="Microsoft Sans Serif"/>
                <a:cs typeface="Microsoft Sans Serif"/>
              </a:rPr>
              <a:t>Ex:</a:t>
            </a:r>
            <a:endParaRPr sz="2000" dirty="0">
              <a:latin typeface="Microsoft Sans Serif"/>
              <a:cs typeface="Microsoft Sans Serif"/>
            </a:endParaRPr>
          </a:p>
          <a:p>
            <a:pPr marL="240665" indent="-160655">
              <a:lnSpc>
                <a:spcPct val="100000"/>
              </a:lnSpc>
              <a:spcBef>
                <a:spcPts val="1390"/>
              </a:spcBef>
              <a:buChar char="-"/>
              <a:tabLst>
                <a:tab pos="241300" algn="l"/>
              </a:tabLst>
            </a:pP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Displaying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names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000" spc="3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sites.</a:t>
            </a:r>
            <a:endParaRPr sz="2000" dirty="0">
              <a:latin typeface="Microsoft Sans Serif"/>
              <a:cs typeface="Microsoft Sans Serif"/>
            </a:endParaRPr>
          </a:p>
          <a:p>
            <a:pPr marL="240665" indent="-160655">
              <a:lnSpc>
                <a:spcPct val="100000"/>
              </a:lnSpc>
              <a:buChar char="-"/>
              <a:tabLst>
                <a:tab pos="241300" algn="l"/>
              </a:tabLst>
            </a:pP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Displaying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5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records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where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begin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string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55" dirty="0">
                <a:solidFill>
                  <a:srgbClr val="292929"/>
                </a:solidFill>
                <a:latin typeface="Microsoft Sans Serif"/>
                <a:cs typeface="Microsoft Sans Serif"/>
              </a:rPr>
              <a:t>‘CCA’.</a:t>
            </a:r>
            <a:endParaRPr sz="2000" dirty="0">
              <a:latin typeface="Microsoft Sans Serif"/>
              <a:cs typeface="Microsoft Sans Serif"/>
            </a:endParaRPr>
          </a:p>
          <a:p>
            <a:pPr marL="240665" indent="-160655">
              <a:lnSpc>
                <a:spcPct val="100000"/>
              </a:lnSpc>
              <a:buChar char="-"/>
              <a:tabLst>
                <a:tab pos="241300" algn="l"/>
              </a:tabLst>
            </a:pP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Displaying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total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carried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launched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60" dirty="0">
                <a:solidFill>
                  <a:srgbClr val="292929"/>
                </a:solidFill>
                <a:latin typeface="Microsoft Sans Serif"/>
                <a:cs typeface="Microsoft Sans Serif"/>
              </a:rPr>
              <a:t>NASA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4" dirty="0">
                <a:solidFill>
                  <a:srgbClr val="292929"/>
                </a:solidFill>
                <a:latin typeface="Microsoft Sans Serif"/>
                <a:cs typeface="Microsoft Sans Serif"/>
              </a:rPr>
              <a:t>(CRS).</a:t>
            </a:r>
            <a:endParaRPr sz="2000" dirty="0">
              <a:latin typeface="Microsoft Sans Serif"/>
              <a:cs typeface="Microsoft Sans Serif"/>
            </a:endParaRPr>
          </a:p>
          <a:p>
            <a:pPr marL="240665" indent="-160655">
              <a:lnSpc>
                <a:spcPct val="100000"/>
              </a:lnSpc>
              <a:buChar char="-"/>
              <a:tabLst>
                <a:tab pos="241300" algn="l"/>
              </a:tabLst>
            </a:pP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Displaying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average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carried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F9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v1.1.</a:t>
            </a:r>
            <a:endParaRPr sz="2000" dirty="0">
              <a:latin typeface="Microsoft Sans Serif"/>
              <a:cs typeface="Microsoft Sans Serif"/>
            </a:endParaRPr>
          </a:p>
          <a:p>
            <a:pPr marL="240665" indent="-160655">
              <a:lnSpc>
                <a:spcPct val="100000"/>
              </a:lnSpc>
              <a:buChar char="-"/>
              <a:tabLst>
                <a:tab pos="241300" algn="l"/>
              </a:tabLst>
            </a:pP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Listing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date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when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first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ground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pad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was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achieved.</a:t>
            </a:r>
            <a:endParaRPr sz="2000" dirty="0">
              <a:latin typeface="Microsoft Sans Serif"/>
              <a:cs typeface="Microsoft Sans Serif"/>
            </a:endParaRPr>
          </a:p>
          <a:p>
            <a:pPr marL="233045" marR="5080" indent="-152400">
              <a:lnSpc>
                <a:spcPct val="100000"/>
              </a:lnSpc>
              <a:buChar char="-"/>
              <a:tabLst>
                <a:tab pos="241300" algn="l"/>
              </a:tabLst>
            </a:pP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Listing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0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names</a:t>
            </a:r>
            <a:r>
              <a:rPr sz="20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boosters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 </a:t>
            </a:r>
            <a:r>
              <a:rPr sz="20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sz="20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0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in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drone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ship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and </a:t>
            </a:r>
            <a:r>
              <a:rPr sz="20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sz="20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 </a:t>
            </a:r>
            <a:r>
              <a:rPr sz="20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mass </a:t>
            </a:r>
            <a:r>
              <a:rPr sz="2000" spc="-5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greater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than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4000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but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less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than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6000.</a:t>
            </a:r>
            <a:endParaRPr sz="2000" dirty="0">
              <a:latin typeface="Microsoft Sans Serif"/>
              <a:cs typeface="Microsoft Sans Serif"/>
            </a:endParaRPr>
          </a:p>
          <a:p>
            <a:pPr marL="240665" indent="-160655">
              <a:lnSpc>
                <a:spcPct val="100000"/>
              </a:lnSpc>
              <a:buChar char="-"/>
              <a:tabLst>
                <a:tab pos="241300" algn="l"/>
              </a:tabLst>
            </a:pP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Listing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total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000" spc="3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failure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mission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outcomes.</a:t>
            </a:r>
            <a:endParaRPr sz="2000" dirty="0">
              <a:latin typeface="Microsoft Sans Serif"/>
              <a:cs typeface="Microsoft Sans Serif"/>
            </a:endParaRPr>
          </a:p>
          <a:p>
            <a:pPr marL="240665" indent="-160655">
              <a:lnSpc>
                <a:spcPct val="100000"/>
              </a:lnSpc>
              <a:buChar char="-"/>
              <a:tabLst>
                <a:tab pos="241300" algn="l"/>
              </a:tabLst>
            </a:pP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Listing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names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000" spc="3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booster_versions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carried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maximum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mass.</a:t>
            </a:r>
            <a:endParaRPr sz="2000" dirty="0">
              <a:latin typeface="Microsoft Sans Serif"/>
              <a:cs typeface="Microsoft Sans Serif"/>
            </a:endParaRPr>
          </a:p>
          <a:p>
            <a:pPr marL="233045" marR="231775" indent="-152400">
              <a:lnSpc>
                <a:spcPct val="100000"/>
              </a:lnSpc>
              <a:buChar char="-"/>
              <a:tabLst>
                <a:tab pos="241300" algn="l"/>
              </a:tabLst>
            </a:pP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Listing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failed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landing_outcomes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drone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ship,</a:t>
            </a:r>
            <a:r>
              <a:rPr sz="20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their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versions,</a:t>
            </a:r>
            <a:r>
              <a:rPr sz="20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 </a:t>
            </a:r>
            <a:r>
              <a:rPr sz="2000" spc="-5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names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year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2015.</a:t>
            </a:r>
            <a:endParaRPr sz="2000" dirty="0">
              <a:latin typeface="Microsoft Sans Serif"/>
              <a:cs typeface="Microsoft Sans Serif"/>
            </a:endParaRPr>
          </a:p>
          <a:p>
            <a:pPr marL="233045" marR="885825" indent="-152400">
              <a:lnSpc>
                <a:spcPct val="100000"/>
              </a:lnSpc>
              <a:buChar char="-"/>
              <a:tabLst>
                <a:tab pos="241300" algn="l"/>
              </a:tabLst>
            </a:pPr>
            <a:r>
              <a:rPr sz="20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Rank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count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000" spc="3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or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date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2010-06-04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and </a:t>
            </a:r>
            <a:r>
              <a:rPr sz="2000" spc="-5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2017-03-20,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descending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order.</a:t>
            </a:r>
            <a:endParaRPr sz="12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08080" y="6078219"/>
            <a:ext cx="27051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70" dirty="0">
                <a:solidFill>
                  <a:srgbClr val="1C7DDB"/>
                </a:solidFill>
                <a:latin typeface="Microsoft Sans Serif"/>
                <a:cs typeface="Microsoft Sans Serif"/>
              </a:rPr>
              <a:t>14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16939" y="1420875"/>
            <a:ext cx="10358120" cy="4475480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2700" marR="5080" algn="just">
              <a:lnSpc>
                <a:spcPts val="2590"/>
              </a:lnSpc>
              <a:spcBef>
                <a:spcPts val="225"/>
              </a:spcBef>
            </a:pPr>
            <a:r>
              <a:rPr sz="2200" spc="-100" dirty="0">
                <a:latin typeface="Calibri"/>
                <a:cs typeface="Calibri"/>
              </a:rPr>
              <a:t>To </a:t>
            </a:r>
            <a:r>
              <a:rPr sz="2200" spc="-15" dirty="0">
                <a:latin typeface="Calibri"/>
                <a:cs typeface="Calibri"/>
              </a:rPr>
              <a:t>visualize </a:t>
            </a:r>
            <a:r>
              <a:rPr sz="2200" spc="-5" dirty="0">
                <a:latin typeface="Calibri"/>
                <a:cs typeface="Calibri"/>
              </a:rPr>
              <a:t>the </a:t>
            </a:r>
            <a:r>
              <a:rPr sz="2200" spc="-10" dirty="0">
                <a:latin typeface="Calibri"/>
                <a:cs typeface="Calibri"/>
              </a:rPr>
              <a:t>launch </a:t>
            </a:r>
            <a:r>
              <a:rPr sz="2200" spc="-20" dirty="0">
                <a:latin typeface="Calibri"/>
                <a:cs typeface="Calibri"/>
              </a:rPr>
              <a:t>data </a:t>
            </a:r>
            <a:r>
              <a:rPr sz="2200" spc="-15" dirty="0">
                <a:latin typeface="Calibri"/>
                <a:cs typeface="Calibri"/>
              </a:rPr>
              <a:t>into </a:t>
            </a:r>
            <a:r>
              <a:rPr sz="2200" spc="-5" dirty="0">
                <a:latin typeface="Calibri"/>
                <a:cs typeface="Calibri"/>
              </a:rPr>
              <a:t>an </a:t>
            </a:r>
            <a:r>
              <a:rPr sz="2200" spc="-15" dirty="0">
                <a:latin typeface="Calibri"/>
                <a:cs typeface="Calibri"/>
              </a:rPr>
              <a:t>interactive </a:t>
            </a:r>
            <a:r>
              <a:rPr sz="2200" spc="-5" dirty="0">
                <a:latin typeface="Calibri"/>
                <a:cs typeface="Calibri"/>
              </a:rPr>
              <a:t>map. </a:t>
            </a:r>
            <a:r>
              <a:rPr sz="2200" spc="-40" dirty="0">
                <a:latin typeface="Calibri"/>
                <a:cs typeface="Calibri"/>
              </a:rPr>
              <a:t>We </a:t>
            </a:r>
            <a:r>
              <a:rPr sz="2200" spc="-10" dirty="0">
                <a:latin typeface="Calibri"/>
                <a:cs typeface="Calibri"/>
              </a:rPr>
              <a:t>took </a:t>
            </a:r>
            <a:r>
              <a:rPr sz="2200" spc="-5" dirty="0">
                <a:latin typeface="Calibri"/>
                <a:cs typeface="Calibri"/>
              </a:rPr>
              <a:t>the </a:t>
            </a:r>
            <a:r>
              <a:rPr sz="2200" spc="-10" dirty="0">
                <a:latin typeface="Calibri"/>
                <a:cs typeface="Calibri"/>
              </a:rPr>
              <a:t>latitude </a:t>
            </a:r>
            <a:r>
              <a:rPr sz="2200" spc="-5" dirty="0">
                <a:latin typeface="Calibri"/>
                <a:cs typeface="Calibri"/>
              </a:rPr>
              <a:t>and longitude 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coordinates at </a:t>
            </a:r>
            <a:r>
              <a:rPr sz="2200" spc="-5" dirty="0">
                <a:latin typeface="Calibri"/>
                <a:cs typeface="Calibri"/>
              </a:rPr>
              <a:t>each </a:t>
            </a:r>
            <a:r>
              <a:rPr sz="2200" spc="-10" dirty="0">
                <a:latin typeface="Calibri"/>
                <a:cs typeface="Calibri"/>
              </a:rPr>
              <a:t>launch site </a:t>
            </a:r>
            <a:r>
              <a:rPr sz="2200" spc="-5" dirty="0">
                <a:latin typeface="Calibri"/>
                <a:cs typeface="Calibri"/>
              </a:rPr>
              <a:t>and added </a:t>
            </a:r>
            <a:r>
              <a:rPr sz="2200" dirty="0">
                <a:latin typeface="Calibri"/>
                <a:cs typeface="Calibri"/>
              </a:rPr>
              <a:t>a </a:t>
            </a:r>
            <a:r>
              <a:rPr sz="2200" spc="-15" dirty="0">
                <a:latin typeface="Calibri"/>
                <a:cs typeface="Calibri"/>
              </a:rPr>
              <a:t>circle marker around </a:t>
            </a:r>
            <a:r>
              <a:rPr sz="2200" spc="-5" dirty="0">
                <a:latin typeface="Calibri"/>
                <a:cs typeface="Calibri"/>
              </a:rPr>
              <a:t>each </a:t>
            </a:r>
            <a:r>
              <a:rPr sz="2200" spc="-10" dirty="0">
                <a:latin typeface="Calibri"/>
                <a:cs typeface="Calibri"/>
              </a:rPr>
              <a:t>launch site </a:t>
            </a:r>
            <a:r>
              <a:rPr sz="2200" spc="-5" dirty="0">
                <a:latin typeface="Calibri"/>
                <a:cs typeface="Calibri"/>
              </a:rPr>
              <a:t>with </a:t>
            </a:r>
            <a:r>
              <a:rPr sz="2200" dirty="0">
                <a:latin typeface="Calibri"/>
                <a:cs typeface="Calibri"/>
              </a:rPr>
              <a:t>a 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label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of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the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name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of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the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launch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site.</a:t>
            </a:r>
            <a:endParaRPr sz="22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3700" dirty="0">
              <a:latin typeface="Calibri"/>
              <a:cs typeface="Calibri"/>
            </a:endParaRPr>
          </a:p>
          <a:p>
            <a:pPr marL="12700" marR="5080">
              <a:lnSpc>
                <a:spcPct val="101800"/>
              </a:lnSpc>
              <a:spcBef>
                <a:spcPts val="5"/>
              </a:spcBef>
            </a:pPr>
            <a:r>
              <a:rPr sz="2200" spc="-40" dirty="0">
                <a:latin typeface="Calibri"/>
                <a:cs typeface="Calibri"/>
              </a:rPr>
              <a:t>We</a:t>
            </a:r>
            <a:r>
              <a:rPr sz="2200" spc="114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then</a:t>
            </a:r>
            <a:r>
              <a:rPr sz="2200" spc="1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assigned</a:t>
            </a:r>
            <a:r>
              <a:rPr sz="2200" spc="1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the</a:t>
            </a:r>
            <a:r>
              <a:rPr sz="2200" spc="114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dataframe</a:t>
            </a:r>
            <a:r>
              <a:rPr sz="2200" spc="12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launch_outcomes(failure,success)</a:t>
            </a:r>
            <a:r>
              <a:rPr sz="2200" spc="11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to</a:t>
            </a:r>
            <a:r>
              <a:rPr sz="2200" spc="1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classes</a:t>
            </a:r>
            <a:r>
              <a:rPr sz="2200" spc="11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0</a:t>
            </a:r>
            <a:r>
              <a:rPr sz="2200" spc="1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and</a:t>
            </a:r>
            <a:r>
              <a:rPr sz="2200" spc="10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1</a:t>
            </a:r>
            <a:r>
              <a:rPr sz="2200" spc="114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with </a:t>
            </a:r>
            <a:r>
              <a:rPr sz="2200" spc="-484" dirty="0"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0000"/>
                </a:solidFill>
                <a:latin typeface="Calibri"/>
                <a:cs typeface="Calibri"/>
              </a:rPr>
              <a:t>Red</a:t>
            </a:r>
            <a:r>
              <a:rPr sz="2200" spc="-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and </a:t>
            </a:r>
            <a:r>
              <a:rPr sz="2200" spc="-10" dirty="0">
                <a:solidFill>
                  <a:srgbClr val="00B050"/>
                </a:solidFill>
                <a:latin typeface="Calibri"/>
                <a:cs typeface="Calibri"/>
              </a:rPr>
              <a:t>Green</a:t>
            </a:r>
            <a:r>
              <a:rPr sz="2200" spc="-5" dirty="0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markers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on</a:t>
            </a:r>
            <a:r>
              <a:rPr sz="2200" spc="-5" dirty="0">
                <a:latin typeface="Calibri"/>
                <a:cs typeface="Calibri"/>
              </a:rPr>
              <a:t> the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map</a:t>
            </a:r>
            <a:r>
              <a:rPr sz="2200" spc="-5" dirty="0">
                <a:latin typeface="Calibri"/>
                <a:cs typeface="Calibri"/>
              </a:rPr>
              <a:t> in </a:t>
            </a:r>
            <a:r>
              <a:rPr sz="2200" spc="-15" dirty="0">
                <a:latin typeface="Calibri"/>
                <a:cs typeface="Calibri"/>
              </a:rPr>
              <a:t>MarkerCluster().</a:t>
            </a:r>
            <a:endParaRPr sz="22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3650" dirty="0">
              <a:latin typeface="Calibri"/>
              <a:cs typeface="Calibri"/>
            </a:endParaRPr>
          </a:p>
          <a:p>
            <a:pPr marL="12700" marR="8255">
              <a:lnSpc>
                <a:spcPct val="102699"/>
              </a:lnSpc>
              <a:tabLst>
                <a:tab pos="1219200" algn="l"/>
              </a:tabLst>
            </a:pPr>
            <a:r>
              <a:rPr sz="2200" spc="-40" dirty="0">
                <a:latin typeface="Calibri"/>
                <a:cs typeface="Calibri"/>
              </a:rPr>
              <a:t>We</a:t>
            </a:r>
            <a:r>
              <a:rPr sz="2200" spc="3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then	used</a:t>
            </a:r>
            <a:r>
              <a:rPr sz="2200" spc="29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the</a:t>
            </a:r>
            <a:r>
              <a:rPr sz="2200" spc="300" dirty="0">
                <a:latin typeface="Calibri"/>
                <a:cs typeface="Calibri"/>
              </a:rPr>
              <a:t> </a:t>
            </a:r>
            <a:r>
              <a:rPr sz="2200" spc="-25" dirty="0">
                <a:latin typeface="Calibri"/>
                <a:cs typeface="Calibri"/>
              </a:rPr>
              <a:t>Haversine’s</a:t>
            </a:r>
            <a:r>
              <a:rPr sz="2200" spc="3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formula</a:t>
            </a:r>
            <a:r>
              <a:rPr sz="2200" spc="29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to</a:t>
            </a:r>
            <a:r>
              <a:rPr sz="2200" spc="30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calculated</a:t>
            </a:r>
            <a:r>
              <a:rPr sz="2200" spc="29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the</a:t>
            </a:r>
            <a:r>
              <a:rPr sz="2200" spc="30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distance</a:t>
            </a:r>
            <a:r>
              <a:rPr sz="2200" spc="30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of</a:t>
            </a:r>
            <a:r>
              <a:rPr sz="2200" spc="3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the</a:t>
            </a:r>
            <a:r>
              <a:rPr sz="2200" spc="30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launch</a:t>
            </a:r>
            <a:r>
              <a:rPr sz="2200" spc="29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sites</a:t>
            </a:r>
            <a:r>
              <a:rPr sz="2200" spc="300" dirty="0">
                <a:latin typeface="Calibri"/>
                <a:cs typeface="Calibri"/>
              </a:rPr>
              <a:t> </a:t>
            </a:r>
            <a:r>
              <a:rPr sz="2200" spc="-25" dirty="0">
                <a:latin typeface="Calibri"/>
                <a:cs typeface="Calibri"/>
              </a:rPr>
              <a:t>to </a:t>
            </a:r>
            <a:r>
              <a:rPr sz="2200" spc="-484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various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landmark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to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find </a:t>
            </a:r>
            <a:r>
              <a:rPr sz="2200" spc="-10" dirty="0">
                <a:latin typeface="Calibri"/>
                <a:cs typeface="Calibri"/>
              </a:rPr>
              <a:t>answer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to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the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questions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of:</a:t>
            </a:r>
          </a:p>
          <a:p>
            <a:pPr marL="241300" indent="-228600">
              <a:lnSpc>
                <a:spcPct val="100000"/>
              </a:lnSpc>
              <a:spcBef>
                <a:spcPts val="96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latin typeface="Calibri"/>
                <a:cs typeface="Calibri"/>
              </a:rPr>
              <a:t>How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close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the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launch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sites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with </a:t>
            </a:r>
            <a:r>
              <a:rPr sz="2200" spc="-20" dirty="0">
                <a:latin typeface="Calibri"/>
                <a:cs typeface="Calibri"/>
              </a:rPr>
              <a:t>railways,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highways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and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coastlines?</a:t>
            </a:r>
            <a:endParaRPr sz="2200" dirty="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106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latin typeface="Calibri"/>
                <a:cs typeface="Calibri"/>
              </a:rPr>
              <a:t>How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close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the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launch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sites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with </a:t>
            </a:r>
            <a:r>
              <a:rPr sz="2200" spc="-10" dirty="0">
                <a:latin typeface="Calibri"/>
                <a:cs typeface="Calibri"/>
              </a:rPr>
              <a:t>nearby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cities?</a:t>
            </a:r>
            <a:endParaRPr sz="2200" dirty="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48751" y="413510"/>
            <a:ext cx="7351395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0" dirty="0"/>
              <a:t>Build</a:t>
            </a:r>
            <a:r>
              <a:rPr spc="125" dirty="0"/>
              <a:t> </a:t>
            </a:r>
            <a:r>
              <a:rPr spc="-175" dirty="0"/>
              <a:t>an</a:t>
            </a:r>
            <a:r>
              <a:rPr spc="120" dirty="0"/>
              <a:t> </a:t>
            </a:r>
            <a:r>
              <a:rPr spc="-85" dirty="0"/>
              <a:t>Interactive</a:t>
            </a:r>
            <a:r>
              <a:rPr spc="120" dirty="0"/>
              <a:t> </a:t>
            </a:r>
            <a:r>
              <a:rPr spc="-130" dirty="0"/>
              <a:t>Map</a:t>
            </a:r>
            <a:r>
              <a:rPr spc="130" dirty="0"/>
              <a:t> </a:t>
            </a:r>
            <a:r>
              <a:rPr spc="5" dirty="0"/>
              <a:t>with</a:t>
            </a:r>
            <a:r>
              <a:rPr spc="120" dirty="0"/>
              <a:t> </a:t>
            </a:r>
            <a:r>
              <a:rPr spc="-95" dirty="0"/>
              <a:t>Folium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921050-98FF-B218-3F51-A11D28E00F3A}"/>
              </a:ext>
            </a:extLst>
          </p:cNvPr>
          <p:cNvSpPr txBox="1"/>
          <p:nvPr/>
        </p:nvSpPr>
        <p:spPr>
          <a:xfrm>
            <a:off x="1066800" y="5840124"/>
            <a:ext cx="96774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hlinkClick r:id="rId2"/>
              </a:rPr>
              <a:t>IBM_Capstone_Project</a:t>
            </a:r>
            <a:r>
              <a:rPr lang="en-US" dirty="0">
                <a:hlinkClick r:id="rId2"/>
              </a:rPr>
              <a:t>/6.lab_jupyter_launch_site_location.ipynb at master · RonakNandanwar26/</a:t>
            </a:r>
            <a:r>
              <a:rPr lang="en-US" dirty="0" err="1">
                <a:hlinkClick r:id="rId2"/>
              </a:rPr>
              <a:t>IBM_Capstone_Project</a:t>
            </a:r>
            <a:r>
              <a:rPr lang="en-US" dirty="0">
                <a:hlinkClick r:id="rId2"/>
              </a:rPr>
              <a:t> (github.com)</a:t>
            </a:r>
            <a:endParaRPr 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276860" marR="5715" indent="-228600">
              <a:lnSpc>
                <a:spcPts val="2620"/>
              </a:lnSpc>
              <a:spcBef>
                <a:spcPts val="204"/>
              </a:spcBef>
              <a:buFont typeface="Arial MT"/>
              <a:buChar char="•"/>
              <a:tabLst>
                <a:tab pos="276225" algn="l"/>
                <a:tab pos="276860" algn="l"/>
              </a:tabLst>
            </a:pPr>
            <a:r>
              <a:rPr spc="-245" dirty="0"/>
              <a:t>We</a:t>
            </a:r>
            <a:r>
              <a:rPr spc="55" dirty="0"/>
              <a:t> </a:t>
            </a:r>
            <a:r>
              <a:rPr spc="5" dirty="0"/>
              <a:t>built</a:t>
            </a:r>
            <a:r>
              <a:rPr spc="385" dirty="0"/>
              <a:t> </a:t>
            </a:r>
            <a:r>
              <a:rPr spc="-105" dirty="0"/>
              <a:t>an</a:t>
            </a:r>
            <a:r>
              <a:rPr spc="-95" dirty="0"/>
              <a:t> </a:t>
            </a:r>
            <a:r>
              <a:rPr spc="-40" dirty="0"/>
              <a:t>interactive</a:t>
            </a:r>
            <a:r>
              <a:rPr spc="385" dirty="0"/>
              <a:t> </a:t>
            </a:r>
            <a:r>
              <a:rPr spc="-55" dirty="0"/>
              <a:t>dashboard</a:t>
            </a:r>
            <a:r>
              <a:rPr spc="385" dirty="0"/>
              <a:t> </a:t>
            </a:r>
            <a:r>
              <a:rPr dirty="0"/>
              <a:t>with</a:t>
            </a:r>
            <a:r>
              <a:rPr spc="375" dirty="0"/>
              <a:t> </a:t>
            </a:r>
            <a:r>
              <a:rPr spc="-30" dirty="0"/>
              <a:t>Plotly</a:t>
            </a:r>
            <a:r>
              <a:rPr spc="385" dirty="0"/>
              <a:t> </a:t>
            </a:r>
            <a:r>
              <a:rPr spc="-85" dirty="0"/>
              <a:t>dash</a:t>
            </a:r>
            <a:r>
              <a:rPr spc="385" dirty="0"/>
              <a:t> </a:t>
            </a:r>
            <a:r>
              <a:rPr spc="-50" dirty="0"/>
              <a:t>which</a:t>
            </a:r>
            <a:r>
              <a:rPr spc="380" dirty="0"/>
              <a:t> </a:t>
            </a:r>
            <a:r>
              <a:rPr spc="-30" dirty="0"/>
              <a:t>allowing</a:t>
            </a:r>
            <a:r>
              <a:rPr spc="385" dirty="0"/>
              <a:t> </a:t>
            </a:r>
            <a:r>
              <a:rPr spc="-30" dirty="0"/>
              <a:t>the</a:t>
            </a:r>
            <a:r>
              <a:rPr spc="390" dirty="0"/>
              <a:t> </a:t>
            </a:r>
            <a:r>
              <a:rPr spc="-80" dirty="0"/>
              <a:t>user</a:t>
            </a:r>
            <a:r>
              <a:rPr spc="390" dirty="0"/>
              <a:t> </a:t>
            </a:r>
            <a:r>
              <a:rPr spc="45" dirty="0"/>
              <a:t>to</a:t>
            </a:r>
            <a:r>
              <a:rPr spc="380" dirty="0"/>
              <a:t> </a:t>
            </a:r>
            <a:r>
              <a:rPr spc="-55" dirty="0"/>
              <a:t>play </a:t>
            </a:r>
            <a:r>
              <a:rPr spc="-570" dirty="0"/>
              <a:t> </a:t>
            </a:r>
            <a:r>
              <a:rPr spc="-45" dirty="0"/>
              <a:t>around</a:t>
            </a:r>
            <a:r>
              <a:rPr spc="70" dirty="0"/>
              <a:t> </a:t>
            </a:r>
            <a:r>
              <a:rPr dirty="0"/>
              <a:t>with</a:t>
            </a:r>
            <a:r>
              <a:rPr spc="70" dirty="0"/>
              <a:t> </a:t>
            </a:r>
            <a:r>
              <a:rPr spc="-30" dirty="0"/>
              <a:t>the</a:t>
            </a:r>
            <a:r>
              <a:rPr spc="80" dirty="0"/>
              <a:t> </a:t>
            </a:r>
            <a:r>
              <a:rPr spc="-40" dirty="0"/>
              <a:t>data</a:t>
            </a:r>
            <a:r>
              <a:rPr spc="75" dirty="0"/>
              <a:t> </a:t>
            </a:r>
            <a:r>
              <a:rPr spc="-145" dirty="0"/>
              <a:t>as</a:t>
            </a:r>
            <a:r>
              <a:rPr spc="75" dirty="0"/>
              <a:t> </a:t>
            </a:r>
            <a:r>
              <a:rPr spc="-40" dirty="0"/>
              <a:t>they</a:t>
            </a:r>
            <a:r>
              <a:rPr spc="85" dirty="0"/>
              <a:t> </a:t>
            </a:r>
            <a:r>
              <a:rPr spc="-85" dirty="0"/>
              <a:t>need.</a:t>
            </a:r>
          </a:p>
          <a:p>
            <a:pPr marL="276860" indent="-228600">
              <a:lnSpc>
                <a:spcPct val="100000"/>
              </a:lnSpc>
              <a:spcBef>
                <a:spcPts val="1255"/>
              </a:spcBef>
              <a:buFont typeface="Arial MT"/>
              <a:buChar char="•"/>
              <a:tabLst>
                <a:tab pos="276225" algn="l"/>
                <a:tab pos="276860" algn="l"/>
              </a:tabLst>
            </a:pPr>
            <a:r>
              <a:rPr spc="-245" dirty="0"/>
              <a:t>We</a:t>
            </a:r>
            <a:r>
              <a:rPr spc="75" dirty="0"/>
              <a:t> </a:t>
            </a:r>
            <a:r>
              <a:rPr spc="15" dirty="0"/>
              <a:t>plotted</a:t>
            </a:r>
            <a:r>
              <a:rPr spc="75" dirty="0"/>
              <a:t> </a:t>
            </a:r>
            <a:r>
              <a:rPr spc="-35" dirty="0"/>
              <a:t>pie</a:t>
            </a:r>
            <a:r>
              <a:rPr spc="75" dirty="0"/>
              <a:t> </a:t>
            </a:r>
            <a:r>
              <a:rPr spc="-40" dirty="0"/>
              <a:t>charts</a:t>
            </a:r>
            <a:r>
              <a:rPr spc="80" dirty="0"/>
              <a:t> </a:t>
            </a:r>
            <a:r>
              <a:rPr spc="-50" dirty="0"/>
              <a:t>showing</a:t>
            </a:r>
            <a:r>
              <a:rPr spc="75" dirty="0"/>
              <a:t> </a:t>
            </a:r>
            <a:r>
              <a:rPr spc="-30" dirty="0"/>
              <a:t>the</a:t>
            </a:r>
            <a:r>
              <a:rPr spc="80" dirty="0"/>
              <a:t> </a:t>
            </a:r>
            <a:r>
              <a:rPr spc="10" dirty="0"/>
              <a:t>total</a:t>
            </a:r>
            <a:r>
              <a:rPr spc="80" dirty="0"/>
              <a:t> </a:t>
            </a:r>
            <a:r>
              <a:rPr spc="-90" dirty="0"/>
              <a:t>launches</a:t>
            </a:r>
            <a:r>
              <a:rPr spc="75" dirty="0"/>
              <a:t> </a:t>
            </a:r>
            <a:r>
              <a:rPr spc="-65" dirty="0"/>
              <a:t>by</a:t>
            </a:r>
            <a:r>
              <a:rPr spc="80" dirty="0"/>
              <a:t> </a:t>
            </a:r>
            <a:r>
              <a:rPr spc="-145" dirty="0"/>
              <a:t>a</a:t>
            </a:r>
            <a:r>
              <a:rPr spc="75" dirty="0"/>
              <a:t> </a:t>
            </a:r>
            <a:r>
              <a:rPr spc="-30" dirty="0"/>
              <a:t>certain</a:t>
            </a:r>
            <a:r>
              <a:rPr spc="70" dirty="0"/>
              <a:t> </a:t>
            </a:r>
            <a:r>
              <a:rPr spc="-80" dirty="0"/>
              <a:t>sites.</a:t>
            </a:r>
          </a:p>
          <a:p>
            <a:pPr marL="276860" marR="5080" indent="-228600">
              <a:lnSpc>
                <a:spcPts val="2620"/>
              </a:lnSpc>
              <a:spcBef>
                <a:spcPts val="1565"/>
              </a:spcBef>
              <a:buFont typeface="Arial MT"/>
              <a:buChar char="•"/>
              <a:tabLst>
                <a:tab pos="276225" algn="l"/>
                <a:tab pos="276860" algn="l"/>
              </a:tabLst>
            </a:pPr>
            <a:r>
              <a:rPr spc="-245" dirty="0"/>
              <a:t>We</a:t>
            </a:r>
            <a:r>
              <a:rPr spc="50" dirty="0"/>
              <a:t> </a:t>
            </a:r>
            <a:r>
              <a:rPr spc="-40" dirty="0"/>
              <a:t>then</a:t>
            </a:r>
            <a:r>
              <a:rPr spc="370" dirty="0"/>
              <a:t> </a:t>
            </a:r>
            <a:r>
              <a:rPr spc="15" dirty="0"/>
              <a:t>plotted</a:t>
            </a:r>
            <a:r>
              <a:rPr spc="380" dirty="0"/>
              <a:t> </a:t>
            </a:r>
            <a:r>
              <a:rPr spc="-45" dirty="0"/>
              <a:t>scatter</a:t>
            </a:r>
            <a:r>
              <a:rPr spc="385" dirty="0"/>
              <a:t> </a:t>
            </a:r>
            <a:r>
              <a:rPr spc="-35" dirty="0"/>
              <a:t>graph</a:t>
            </a:r>
            <a:r>
              <a:rPr spc="375" dirty="0"/>
              <a:t> </a:t>
            </a:r>
            <a:r>
              <a:rPr spc="-50" dirty="0"/>
              <a:t>showing</a:t>
            </a:r>
            <a:r>
              <a:rPr spc="380" dirty="0"/>
              <a:t> </a:t>
            </a:r>
            <a:r>
              <a:rPr spc="-30" dirty="0"/>
              <a:t>the</a:t>
            </a:r>
            <a:r>
              <a:rPr spc="385" dirty="0"/>
              <a:t> </a:t>
            </a:r>
            <a:r>
              <a:rPr spc="-35" dirty="0"/>
              <a:t>relationship</a:t>
            </a:r>
            <a:r>
              <a:rPr spc="380" dirty="0"/>
              <a:t> </a:t>
            </a:r>
            <a:r>
              <a:rPr dirty="0"/>
              <a:t>with</a:t>
            </a:r>
            <a:r>
              <a:rPr spc="375" dirty="0"/>
              <a:t> </a:t>
            </a:r>
            <a:r>
              <a:rPr spc="-80" dirty="0"/>
              <a:t>Outcome</a:t>
            </a:r>
            <a:r>
              <a:rPr spc="385" dirty="0"/>
              <a:t> </a:t>
            </a:r>
            <a:r>
              <a:rPr spc="-70" dirty="0"/>
              <a:t>and</a:t>
            </a:r>
            <a:r>
              <a:rPr spc="380" dirty="0"/>
              <a:t> </a:t>
            </a:r>
            <a:r>
              <a:rPr spc="-90" dirty="0"/>
              <a:t>Payload </a:t>
            </a:r>
            <a:r>
              <a:rPr spc="-570" dirty="0"/>
              <a:t> </a:t>
            </a:r>
            <a:r>
              <a:rPr spc="-140" dirty="0"/>
              <a:t>Mass</a:t>
            </a:r>
            <a:r>
              <a:rPr spc="70" dirty="0"/>
              <a:t> </a:t>
            </a:r>
            <a:r>
              <a:rPr spc="-120" dirty="0"/>
              <a:t>(Kg)</a:t>
            </a:r>
            <a:r>
              <a:rPr spc="80" dirty="0"/>
              <a:t> </a:t>
            </a:r>
            <a:r>
              <a:rPr spc="-5" dirty="0"/>
              <a:t>for</a:t>
            </a:r>
            <a:r>
              <a:rPr spc="80" dirty="0"/>
              <a:t> </a:t>
            </a:r>
            <a:r>
              <a:rPr spc="-30" dirty="0"/>
              <a:t>the</a:t>
            </a:r>
            <a:r>
              <a:rPr spc="80" dirty="0"/>
              <a:t> </a:t>
            </a:r>
            <a:r>
              <a:rPr spc="-30" dirty="0"/>
              <a:t>different</a:t>
            </a:r>
            <a:r>
              <a:rPr spc="75" dirty="0"/>
              <a:t> </a:t>
            </a:r>
            <a:r>
              <a:rPr spc="-25" dirty="0"/>
              <a:t>booster</a:t>
            </a:r>
            <a:r>
              <a:rPr spc="80" dirty="0"/>
              <a:t> </a:t>
            </a:r>
            <a:r>
              <a:rPr spc="-55" dirty="0"/>
              <a:t>version.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15</a:t>
            </a:fld>
            <a:endParaRPr spc="75" dirty="0"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751" y="413510"/>
            <a:ext cx="7149465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0" dirty="0"/>
              <a:t>Build</a:t>
            </a:r>
            <a:r>
              <a:rPr spc="130" dirty="0"/>
              <a:t> </a:t>
            </a:r>
            <a:r>
              <a:rPr spc="-245" dirty="0"/>
              <a:t>a</a:t>
            </a:r>
            <a:r>
              <a:rPr spc="125" dirty="0"/>
              <a:t> </a:t>
            </a:r>
            <a:r>
              <a:rPr spc="-105" dirty="0"/>
              <a:t>Dashboard</a:t>
            </a:r>
            <a:r>
              <a:rPr spc="135" dirty="0"/>
              <a:t> </a:t>
            </a:r>
            <a:r>
              <a:rPr spc="5" dirty="0"/>
              <a:t>with</a:t>
            </a:r>
            <a:r>
              <a:rPr spc="125" dirty="0"/>
              <a:t> </a:t>
            </a:r>
            <a:r>
              <a:rPr spc="-45" dirty="0"/>
              <a:t>Plotly</a:t>
            </a:r>
            <a:r>
              <a:rPr spc="135" dirty="0"/>
              <a:t> </a:t>
            </a:r>
            <a:r>
              <a:rPr spc="-175" dirty="0"/>
              <a:t>Dash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5F676B-D851-9D25-0A87-D28F292A384E}"/>
              </a:ext>
            </a:extLst>
          </p:cNvPr>
          <p:cNvSpPr txBox="1"/>
          <p:nvPr/>
        </p:nvSpPr>
        <p:spPr>
          <a:xfrm>
            <a:off x="763860" y="3449444"/>
            <a:ext cx="6094140" cy="12753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76860" marR="5080" indent="-228600">
              <a:lnSpc>
                <a:spcPts val="2620"/>
              </a:lnSpc>
              <a:spcBef>
                <a:spcPts val="1565"/>
              </a:spcBef>
              <a:buFont typeface="Arial MT"/>
              <a:buChar char="•"/>
              <a:tabLst>
                <a:tab pos="276225" algn="l"/>
                <a:tab pos="276860" algn="l"/>
              </a:tabLst>
            </a:pPr>
            <a:endParaRPr lang="en-US" sz="2800" spc="-55" dirty="0"/>
          </a:p>
          <a:p>
            <a:pPr marL="276860" marR="5080" indent="-228600">
              <a:lnSpc>
                <a:spcPts val="2620"/>
              </a:lnSpc>
              <a:spcBef>
                <a:spcPts val="1565"/>
              </a:spcBef>
              <a:buFont typeface="Arial MT"/>
              <a:buChar char="•"/>
              <a:tabLst>
                <a:tab pos="276225" algn="l"/>
                <a:tab pos="276860" algn="l"/>
              </a:tabLst>
            </a:pPr>
            <a:r>
              <a:rPr lang="en-US" sz="1800" dirty="0">
                <a:hlinkClick r:id="rId2"/>
              </a:rPr>
              <a:t>IBM_Capstone_Project/plotly_dash.py at master · RonakNandanwar26/</a:t>
            </a:r>
            <a:r>
              <a:rPr lang="en-US" sz="1800" dirty="0" err="1">
                <a:hlinkClick r:id="rId2"/>
              </a:rPr>
              <a:t>IBM_Capstone_Project</a:t>
            </a:r>
            <a:r>
              <a:rPr lang="en-US" sz="1800" dirty="0">
                <a:hlinkClick r:id="rId2"/>
              </a:rPr>
              <a:t> (github.com)</a:t>
            </a:r>
            <a:endParaRPr lang="en-US" sz="2800" spc="-55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65048" y="1667255"/>
            <a:ext cx="2545079" cy="4364736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880536" y="2389292"/>
            <a:ext cx="2270760" cy="2721610"/>
          </a:xfrm>
          <a:prstGeom prst="rect">
            <a:avLst/>
          </a:prstGeom>
        </p:spPr>
        <p:txBody>
          <a:bodyPr vert="horz" wrap="square" lIns="0" tIns="1155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10"/>
              </a:spcBef>
            </a:pPr>
            <a:r>
              <a:rPr sz="1900" spc="-5" dirty="0">
                <a:latin typeface="Calibri"/>
                <a:cs typeface="Calibri"/>
              </a:rPr>
              <a:t>Building</a:t>
            </a:r>
            <a:r>
              <a:rPr sz="1900" spc="-2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the</a:t>
            </a:r>
            <a:r>
              <a:rPr sz="1900" spc="-15" dirty="0">
                <a:latin typeface="Calibri"/>
                <a:cs typeface="Calibri"/>
              </a:rPr>
              <a:t> </a:t>
            </a:r>
            <a:r>
              <a:rPr sz="1900" spc="-5" dirty="0">
                <a:latin typeface="Calibri"/>
                <a:cs typeface="Calibri"/>
              </a:rPr>
              <a:t>Model</a:t>
            </a:r>
            <a:endParaRPr sz="1900" dirty="0">
              <a:latin typeface="Calibri"/>
              <a:cs typeface="Calibri"/>
            </a:endParaRPr>
          </a:p>
          <a:p>
            <a:pPr marL="127000" marR="497205" indent="-114300">
              <a:lnSpc>
                <a:spcPts val="1680"/>
              </a:lnSpc>
              <a:spcBef>
                <a:spcPts val="795"/>
              </a:spcBef>
              <a:buChar char="•"/>
              <a:tabLst>
                <a:tab pos="127000" algn="l"/>
              </a:tabLst>
            </a:pPr>
            <a:r>
              <a:rPr sz="1500" spc="-5" dirty="0">
                <a:latin typeface="Calibri"/>
                <a:cs typeface="Calibri"/>
              </a:rPr>
              <a:t>Load</a:t>
            </a:r>
            <a:r>
              <a:rPr sz="1500" spc="-2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the</a:t>
            </a:r>
            <a:r>
              <a:rPr sz="1500" spc="-20" dirty="0">
                <a:latin typeface="Calibri"/>
                <a:cs typeface="Calibri"/>
              </a:rPr>
              <a:t> </a:t>
            </a:r>
            <a:r>
              <a:rPr sz="1500" spc="-10" dirty="0">
                <a:latin typeface="Calibri"/>
                <a:cs typeface="Calibri"/>
              </a:rPr>
              <a:t>dataset</a:t>
            </a:r>
            <a:r>
              <a:rPr sz="1500" spc="-20" dirty="0">
                <a:latin typeface="Calibri"/>
                <a:cs typeface="Calibri"/>
              </a:rPr>
              <a:t> </a:t>
            </a:r>
            <a:r>
              <a:rPr sz="1500" spc="-10" dirty="0">
                <a:latin typeface="Calibri"/>
                <a:cs typeface="Calibri"/>
              </a:rPr>
              <a:t>into </a:t>
            </a:r>
            <a:r>
              <a:rPr sz="1500" spc="-325" dirty="0">
                <a:latin typeface="Calibri"/>
                <a:cs typeface="Calibri"/>
              </a:rPr>
              <a:t> </a:t>
            </a:r>
            <a:r>
              <a:rPr sz="1500" spc="-5" dirty="0">
                <a:latin typeface="Calibri"/>
                <a:cs typeface="Calibri"/>
              </a:rPr>
              <a:t>NumPy</a:t>
            </a:r>
            <a:r>
              <a:rPr sz="1500" spc="-1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and</a:t>
            </a:r>
            <a:r>
              <a:rPr sz="1500" spc="-15" dirty="0">
                <a:latin typeface="Calibri"/>
                <a:cs typeface="Calibri"/>
              </a:rPr>
              <a:t> </a:t>
            </a:r>
            <a:r>
              <a:rPr sz="1500" spc="-10" dirty="0">
                <a:latin typeface="Calibri"/>
                <a:cs typeface="Calibri"/>
              </a:rPr>
              <a:t>Pandas</a:t>
            </a:r>
            <a:endParaRPr sz="1500" dirty="0">
              <a:latin typeface="Calibri"/>
              <a:cs typeface="Calibri"/>
            </a:endParaRPr>
          </a:p>
          <a:p>
            <a:pPr marL="127000" marR="88265" indent="-114300">
              <a:lnSpc>
                <a:spcPct val="91300"/>
              </a:lnSpc>
              <a:spcBef>
                <a:spcPts val="240"/>
              </a:spcBef>
              <a:buChar char="•"/>
              <a:tabLst>
                <a:tab pos="127000" algn="l"/>
              </a:tabLst>
            </a:pPr>
            <a:r>
              <a:rPr sz="1500" spc="-25" dirty="0">
                <a:latin typeface="Calibri"/>
                <a:cs typeface="Calibri"/>
              </a:rPr>
              <a:t>Transform</a:t>
            </a:r>
            <a:r>
              <a:rPr sz="1500" spc="-1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the</a:t>
            </a:r>
            <a:r>
              <a:rPr sz="1500" spc="-5" dirty="0">
                <a:latin typeface="Calibri"/>
                <a:cs typeface="Calibri"/>
              </a:rPr>
              <a:t> </a:t>
            </a:r>
            <a:r>
              <a:rPr sz="1500" spc="-10" dirty="0">
                <a:latin typeface="Calibri"/>
                <a:cs typeface="Calibri"/>
              </a:rPr>
              <a:t>data</a:t>
            </a:r>
            <a:r>
              <a:rPr sz="1500" spc="-1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and </a:t>
            </a:r>
            <a:r>
              <a:rPr sz="1500" spc="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then </a:t>
            </a:r>
            <a:r>
              <a:rPr sz="1500" spc="-5" dirty="0">
                <a:latin typeface="Calibri"/>
                <a:cs typeface="Calibri"/>
              </a:rPr>
              <a:t>split </a:t>
            </a:r>
            <a:r>
              <a:rPr sz="1500" spc="-10" dirty="0">
                <a:latin typeface="Calibri"/>
                <a:cs typeface="Calibri"/>
              </a:rPr>
              <a:t>into training </a:t>
            </a:r>
            <a:r>
              <a:rPr sz="1500" dirty="0">
                <a:latin typeface="Calibri"/>
                <a:cs typeface="Calibri"/>
              </a:rPr>
              <a:t>and </a:t>
            </a:r>
            <a:r>
              <a:rPr sz="1500" spc="-325" dirty="0">
                <a:latin typeface="Calibri"/>
                <a:cs typeface="Calibri"/>
              </a:rPr>
              <a:t> </a:t>
            </a:r>
            <a:r>
              <a:rPr sz="1500" spc="-10" dirty="0">
                <a:latin typeface="Calibri"/>
                <a:cs typeface="Calibri"/>
              </a:rPr>
              <a:t>test</a:t>
            </a:r>
            <a:r>
              <a:rPr sz="1500" spc="-5" dirty="0">
                <a:latin typeface="Calibri"/>
                <a:cs typeface="Calibri"/>
              </a:rPr>
              <a:t> </a:t>
            </a:r>
            <a:r>
              <a:rPr sz="1500" spc="-10" dirty="0">
                <a:latin typeface="Calibri"/>
                <a:cs typeface="Calibri"/>
              </a:rPr>
              <a:t>datasets</a:t>
            </a:r>
            <a:endParaRPr sz="1500" dirty="0">
              <a:latin typeface="Calibri"/>
              <a:cs typeface="Calibri"/>
            </a:endParaRPr>
          </a:p>
          <a:p>
            <a:pPr marL="127000" marR="20320" indent="-114300">
              <a:lnSpc>
                <a:spcPts val="1700"/>
              </a:lnSpc>
              <a:spcBef>
                <a:spcPts val="235"/>
              </a:spcBef>
              <a:buChar char="•"/>
              <a:tabLst>
                <a:tab pos="127000" algn="l"/>
              </a:tabLst>
            </a:pPr>
            <a:r>
              <a:rPr sz="1500" spc="-5" dirty="0">
                <a:latin typeface="Calibri"/>
                <a:cs typeface="Calibri"/>
              </a:rPr>
              <a:t>Decide which type of </a:t>
            </a:r>
            <a:r>
              <a:rPr sz="1500" dirty="0">
                <a:latin typeface="Calibri"/>
                <a:cs typeface="Calibri"/>
              </a:rPr>
              <a:t>ML </a:t>
            </a:r>
            <a:r>
              <a:rPr sz="1500" spc="-10" dirty="0">
                <a:latin typeface="Calibri"/>
                <a:cs typeface="Calibri"/>
              </a:rPr>
              <a:t>to </a:t>
            </a:r>
            <a:r>
              <a:rPr sz="1500" spc="-325" dirty="0">
                <a:latin typeface="Calibri"/>
                <a:cs typeface="Calibri"/>
              </a:rPr>
              <a:t> </a:t>
            </a:r>
            <a:r>
              <a:rPr sz="1500" spc="-5" dirty="0">
                <a:latin typeface="Calibri"/>
                <a:cs typeface="Calibri"/>
              </a:rPr>
              <a:t>use</a:t>
            </a:r>
            <a:endParaRPr sz="1500" dirty="0">
              <a:latin typeface="Calibri"/>
              <a:cs typeface="Calibri"/>
            </a:endParaRPr>
          </a:p>
          <a:p>
            <a:pPr marL="127000" marR="5080" indent="-114300">
              <a:lnSpc>
                <a:spcPct val="92000"/>
              </a:lnSpc>
              <a:spcBef>
                <a:spcPts val="204"/>
              </a:spcBef>
              <a:buChar char="•"/>
              <a:tabLst>
                <a:tab pos="127000" algn="l"/>
              </a:tabLst>
            </a:pPr>
            <a:r>
              <a:rPr sz="1500" spc="-5" dirty="0">
                <a:latin typeface="Calibri"/>
                <a:cs typeface="Calibri"/>
              </a:rPr>
              <a:t>set </a:t>
            </a:r>
            <a:r>
              <a:rPr sz="1500" dirty="0">
                <a:latin typeface="Calibri"/>
                <a:cs typeface="Calibri"/>
              </a:rPr>
              <a:t>the </a:t>
            </a:r>
            <a:r>
              <a:rPr sz="1500" spc="-15" dirty="0">
                <a:latin typeface="Calibri"/>
                <a:cs typeface="Calibri"/>
              </a:rPr>
              <a:t>parameters </a:t>
            </a:r>
            <a:r>
              <a:rPr sz="1500" dirty="0">
                <a:latin typeface="Calibri"/>
                <a:cs typeface="Calibri"/>
              </a:rPr>
              <a:t>and </a:t>
            </a:r>
            <a:r>
              <a:rPr sz="1500" spc="5" dirty="0">
                <a:latin typeface="Calibri"/>
                <a:cs typeface="Calibri"/>
              </a:rPr>
              <a:t> </a:t>
            </a:r>
            <a:r>
              <a:rPr sz="1500" spc="-5" dirty="0">
                <a:latin typeface="Calibri"/>
                <a:cs typeface="Calibri"/>
              </a:rPr>
              <a:t>algorithms</a:t>
            </a:r>
            <a:r>
              <a:rPr sz="1500" spc="-35" dirty="0">
                <a:latin typeface="Calibri"/>
                <a:cs typeface="Calibri"/>
              </a:rPr>
              <a:t> </a:t>
            </a:r>
            <a:r>
              <a:rPr sz="1500" spc="-10" dirty="0">
                <a:latin typeface="Calibri"/>
                <a:cs typeface="Calibri"/>
              </a:rPr>
              <a:t>to</a:t>
            </a:r>
            <a:r>
              <a:rPr sz="1500" spc="-30" dirty="0">
                <a:latin typeface="Calibri"/>
                <a:cs typeface="Calibri"/>
              </a:rPr>
              <a:t> </a:t>
            </a:r>
            <a:r>
              <a:rPr sz="1500" spc="-5" dirty="0">
                <a:latin typeface="Calibri"/>
                <a:cs typeface="Calibri"/>
              </a:rPr>
              <a:t>GridSearchCV </a:t>
            </a:r>
            <a:r>
              <a:rPr sz="1500" spc="-32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and</a:t>
            </a:r>
            <a:r>
              <a:rPr sz="1500" spc="-10" dirty="0">
                <a:latin typeface="Calibri"/>
                <a:cs typeface="Calibri"/>
              </a:rPr>
              <a:t> </a:t>
            </a:r>
            <a:r>
              <a:rPr sz="1500" spc="-5" dirty="0">
                <a:latin typeface="Calibri"/>
                <a:cs typeface="Calibri"/>
              </a:rPr>
              <a:t>fit it</a:t>
            </a:r>
            <a:r>
              <a:rPr sz="1500" dirty="0">
                <a:latin typeface="Calibri"/>
                <a:cs typeface="Calibri"/>
              </a:rPr>
              <a:t> </a:t>
            </a:r>
            <a:r>
              <a:rPr sz="1500" spc="-10" dirty="0">
                <a:latin typeface="Calibri"/>
                <a:cs typeface="Calibri"/>
              </a:rPr>
              <a:t>to dataset.</a:t>
            </a:r>
            <a:endParaRPr sz="1500" dirty="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483864" y="1667255"/>
            <a:ext cx="2542032" cy="4364736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598646" y="2389292"/>
            <a:ext cx="2295525" cy="1642745"/>
          </a:xfrm>
          <a:prstGeom prst="rect">
            <a:avLst/>
          </a:prstGeom>
        </p:spPr>
        <p:txBody>
          <a:bodyPr vert="horz" wrap="square" lIns="0" tIns="1155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10"/>
              </a:spcBef>
            </a:pPr>
            <a:r>
              <a:rPr sz="1900" spc="-15" dirty="0">
                <a:latin typeface="Calibri"/>
                <a:cs typeface="Calibri"/>
              </a:rPr>
              <a:t>Evaluating </a:t>
            </a:r>
            <a:r>
              <a:rPr sz="1900" dirty="0">
                <a:latin typeface="Calibri"/>
                <a:cs typeface="Calibri"/>
              </a:rPr>
              <a:t>the</a:t>
            </a:r>
            <a:r>
              <a:rPr sz="1900" spc="-10" dirty="0">
                <a:latin typeface="Calibri"/>
                <a:cs typeface="Calibri"/>
              </a:rPr>
              <a:t> </a:t>
            </a:r>
            <a:r>
              <a:rPr sz="1900" spc="-5" dirty="0">
                <a:latin typeface="Calibri"/>
                <a:cs typeface="Calibri"/>
              </a:rPr>
              <a:t>Model</a:t>
            </a:r>
            <a:endParaRPr sz="1900" dirty="0">
              <a:latin typeface="Calibri"/>
              <a:cs typeface="Calibri"/>
            </a:endParaRPr>
          </a:p>
          <a:p>
            <a:pPr marL="127000" marR="5080" indent="-114300">
              <a:lnSpc>
                <a:spcPts val="1680"/>
              </a:lnSpc>
              <a:spcBef>
                <a:spcPts val="795"/>
              </a:spcBef>
              <a:buChar char="•"/>
              <a:tabLst>
                <a:tab pos="127000" algn="l"/>
              </a:tabLst>
            </a:pPr>
            <a:r>
              <a:rPr sz="1500" spc="-5" dirty="0">
                <a:latin typeface="Calibri"/>
                <a:cs typeface="Calibri"/>
              </a:rPr>
              <a:t>Check</a:t>
            </a:r>
            <a:r>
              <a:rPr sz="1500" spc="-2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the</a:t>
            </a:r>
            <a:r>
              <a:rPr sz="1500" spc="-15" dirty="0">
                <a:latin typeface="Calibri"/>
                <a:cs typeface="Calibri"/>
              </a:rPr>
              <a:t> </a:t>
            </a:r>
            <a:r>
              <a:rPr sz="1500" spc="-5" dirty="0">
                <a:latin typeface="Calibri"/>
                <a:cs typeface="Calibri"/>
              </a:rPr>
              <a:t>accuracy</a:t>
            </a:r>
            <a:r>
              <a:rPr sz="1500" spc="-25" dirty="0">
                <a:latin typeface="Calibri"/>
                <a:cs typeface="Calibri"/>
              </a:rPr>
              <a:t> </a:t>
            </a:r>
            <a:r>
              <a:rPr sz="1500" spc="-15" dirty="0">
                <a:latin typeface="Calibri"/>
                <a:cs typeface="Calibri"/>
              </a:rPr>
              <a:t>for </a:t>
            </a:r>
            <a:r>
              <a:rPr sz="1500" dirty="0">
                <a:latin typeface="Calibri"/>
                <a:cs typeface="Calibri"/>
              </a:rPr>
              <a:t>each </a:t>
            </a:r>
            <a:r>
              <a:rPr sz="1500" spc="-325" dirty="0">
                <a:latin typeface="Calibri"/>
                <a:cs typeface="Calibri"/>
              </a:rPr>
              <a:t> </a:t>
            </a:r>
            <a:r>
              <a:rPr sz="1500" spc="-5" dirty="0">
                <a:latin typeface="Calibri"/>
                <a:cs typeface="Calibri"/>
              </a:rPr>
              <a:t>model</a:t>
            </a:r>
            <a:endParaRPr sz="1500" dirty="0">
              <a:latin typeface="Calibri"/>
              <a:cs typeface="Calibri"/>
            </a:endParaRPr>
          </a:p>
          <a:p>
            <a:pPr marL="127000" marR="8255" indent="-114300">
              <a:lnSpc>
                <a:spcPts val="1680"/>
              </a:lnSpc>
              <a:spcBef>
                <a:spcPts val="240"/>
              </a:spcBef>
              <a:buChar char="•"/>
              <a:tabLst>
                <a:tab pos="127000" algn="l"/>
              </a:tabLst>
            </a:pPr>
            <a:r>
              <a:rPr sz="1500" spc="-5" dirty="0">
                <a:latin typeface="Calibri"/>
                <a:cs typeface="Calibri"/>
              </a:rPr>
              <a:t>Get</a:t>
            </a:r>
            <a:r>
              <a:rPr sz="1500" spc="-35" dirty="0">
                <a:latin typeface="Calibri"/>
                <a:cs typeface="Calibri"/>
              </a:rPr>
              <a:t> </a:t>
            </a:r>
            <a:r>
              <a:rPr sz="1500" spc="-5" dirty="0">
                <a:latin typeface="Calibri"/>
                <a:cs typeface="Calibri"/>
              </a:rPr>
              <a:t>tuned</a:t>
            </a:r>
            <a:r>
              <a:rPr sz="1500" spc="-30" dirty="0">
                <a:latin typeface="Calibri"/>
                <a:cs typeface="Calibri"/>
              </a:rPr>
              <a:t> </a:t>
            </a:r>
            <a:r>
              <a:rPr sz="1500" spc="-10" dirty="0">
                <a:latin typeface="Calibri"/>
                <a:cs typeface="Calibri"/>
              </a:rPr>
              <a:t>hyperparameters </a:t>
            </a:r>
            <a:r>
              <a:rPr sz="1500" spc="-325" dirty="0">
                <a:latin typeface="Calibri"/>
                <a:cs typeface="Calibri"/>
              </a:rPr>
              <a:t> </a:t>
            </a:r>
            <a:r>
              <a:rPr sz="1500" spc="-15" dirty="0">
                <a:latin typeface="Calibri"/>
                <a:cs typeface="Calibri"/>
              </a:rPr>
              <a:t>for </a:t>
            </a:r>
            <a:r>
              <a:rPr sz="1500" dirty="0">
                <a:latin typeface="Calibri"/>
                <a:cs typeface="Calibri"/>
              </a:rPr>
              <a:t>each</a:t>
            </a:r>
            <a:r>
              <a:rPr sz="1500" spc="-15" dirty="0">
                <a:latin typeface="Calibri"/>
                <a:cs typeface="Calibri"/>
              </a:rPr>
              <a:t> </a:t>
            </a:r>
            <a:r>
              <a:rPr sz="1500" spc="-5" dirty="0">
                <a:latin typeface="Calibri"/>
                <a:cs typeface="Calibri"/>
              </a:rPr>
              <a:t>type</a:t>
            </a:r>
            <a:r>
              <a:rPr sz="1500" spc="-15" dirty="0">
                <a:latin typeface="Calibri"/>
                <a:cs typeface="Calibri"/>
              </a:rPr>
              <a:t> </a:t>
            </a:r>
            <a:r>
              <a:rPr sz="1500" spc="-5" dirty="0">
                <a:latin typeface="Calibri"/>
                <a:cs typeface="Calibri"/>
              </a:rPr>
              <a:t>of</a:t>
            </a:r>
            <a:r>
              <a:rPr sz="1500" spc="-15" dirty="0">
                <a:latin typeface="Calibri"/>
                <a:cs typeface="Calibri"/>
              </a:rPr>
              <a:t> </a:t>
            </a:r>
            <a:r>
              <a:rPr sz="1500" spc="-5" dirty="0">
                <a:latin typeface="Calibri"/>
                <a:cs typeface="Calibri"/>
              </a:rPr>
              <a:t>algorithms.</a:t>
            </a:r>
            <a:endParaRPr sz="1500" dirty="0">
              <a:latin typeface="Calibri"/>
              <a:cs typeface="Calibri"/>
            </a:endParaRPr>
          </a:p>
          <a:p>
            <a:pPr marL="127000" indent="-114300">
              <a:lnSpc>
                <a:spcPct val="100000"/>
              </a:lnSpc>
              <a:spcBef>
                <a:spcPts val="85"/>
              </a:spcBef>
              <a:buChar char="•"/>
              <a:tabLst>
                <a:tab pos="127000" algn="l"/>
              </a:tabLst>
            </a:pPr>
            <a:r>
              <a:rPr sz="1500" spc="-5" dirty="0">
                <a:latin typeface="Calibri"/>
                <a:cs typeface="Calibri"/>
              </a:rPr>
              <a:t>plot</a:t>
            </a:r>
            <a:r>
              <a:rPr sz="1500" spc="-1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the</a:t>
            </a:r>
            <a:r>
              <a:rPr sz="1500" spc="-15" dirty="0">
                <a:latin typeface="Calibri"/>
                <a:cs typeface="Calibri"/>
              </a:rPr>
              <a:t> </a:t>
            </a:r>
            <a:r>
              <a:rPr sz="1500" spc="-5" dirty="0">
                <a:latin typeface="Calibri"/>
                <a:cs typeface="Calibri"/>
              </a:rPr>
              <a:t>confusion</a:t>
            </a:r>
            <a:r>
              <a:rPr sz="1500" spc="-20" dirty="0">
                <a:latin typeface="Calibri"/>
                <a:cs typeface="Calibri"/>
              </a:rPr>
              <a:t> </a:t>
            </a:r>
            <a:r>
              <a:rPr sz="1500" spc="-10" dirty="0">
                <a:latin typeface="Calibri"/>
                <a:cs typeface="Calibri"/>
              </a:rPr>
              <a:t>matrix.</a:t>
            </a:r>
            <a:endParaRPr sz="1500" dirty="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202679" y="1667255"/>
            <a:ext cx="2542031" cy="4364736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6316751" y="2389292"/>
            <a:ext cx="2089785" cy="941705"/>
          </a:xfrm>
          <a:prstGeom prst="rect">
            <a:avLst/>
          </a:prstGeom>
        </p:spPr>
        <p:txBody>
          <a:bodyPr vert="horz" wrap="square" lIns="0" tIns="1155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10"/>
              </a:spcBef>
            </a:pPr>
            <a:r>
              <a:rPr sz="1900" spc="-10" dirty="0">
                <a:latin typeface="Calibri"/>
                <a:cs typeface="Calibri"/>
              </a:rPr>
              <a:t>Improving</a:t>
            </a:r>
            <a:r>
              <a:rPr sz="1900" spc="-2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the</a:t>
            </a:r>
            <a:r>
              <a:rPr sz="1900" spc="-25" dirty="0">
                <a:latin typeface="Calibri"/>
                <a:cs typeface="Calibri"/>
              </a:rPr>
              <a:t> </a:t>
            </a:r>
            <a:r>
              <a:rPr sz="1900" spc="-5" dirty="0">
                <a:latin typeface="Calibri"/>
                <a:cs typeface="Calibri"/>
              </a:rPr>
              <a:t>Model</a:t>
            </a:r>
            <a:endParaRPr sz="1900">
              <a:latin typeface="Calibri"/>
              <a:cs typeface="Calibri"/>
            </a:endParaRPr>
          </a:p>
          <a:p>
            <a:pPr marL="127000" marR="69215" indent="-114935">
              <a:lnSpc>
                <a:spcPts val="1680"/>
              </a:lnSpc>
              <a:spcBef>
                <a:spcPts val="795"/>
              </a:spcBef>
              <a:buChar char="•"/>
              <a:tabLst>
                <a:tab pos="127635" algn="l"/>
              </a:tabLst>
            </a:pPr>
            <a:r>
              <a:rPr sz="1500" spc="-5" dirty="0">
                <a:latin typeface="Calibri"/>
                <a:cs typeface="Calibri"/>
              </a:rPr>
              <a:t>Use </a:t>
            </a:r>
            <a:r>
              <a:rPr sz="1500" spc="-10" dirty="0">
                <a:latin typeface="Calibri"/>
                <a:cs typeface="Calibri"/>
              </a:rPr>
              <a:t>Feature </a:t>
            </a:r>
            <a:r>
              <a:rPr sz="1500" spc="-5" dirty="0">
                <a:latin typeface="Calibri"/>
                <a:cs typeface="Calibri"/>
              </a:rPr>
              <a:t>Engineering </a:t>
            </a:r>
            <a:r>
              <a:rPr sz="1500" spc="-33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and</a:t>
            </a:r>
            <a:r>
              <a:rPr sz="1500" spc="-20" dirty="0">
                <a:latin typeface="Calibri"/>
                <a:cs typeface="Calibri"/>
              </a:rPr>
              <a:t> </a:t>
            </a:r>
            <a:r>
              <a:rPr sz="1500" spc="-5" dirty="0">
                <a:latin typeface="Calibri"/>
                <a:cs typeface="Calibri"/>
              </a:rPr>
              <a:t>Algorithm</a:t>
            </a:r>
            <a:r>
              <a:rPr sz="1500" spc="-15" dirty="0">
                <a:latin typeface="Calibri"/>
                <a:cs typeface="Calibri"/>
              </a:rPr>
              <a:t> </a:t>
            </a:r>
            <a:r>
              <a:rPr sz="1500" spc="-20" dirty="0">
                <a:latin typeface="Calibri"/>
                <a:cs typeface="Calibri"/>
              </a:rPr>
              <a:t>Tuning</a:t>
            </a:r>
            <a:endParaRPr sz="1500">
              <a:latin typeface="Calibri"/>
              <a:cs typeface="Calibri"/>
            </a:endParaRPr>
          </a:p>
        </p:txBody>
      </p:sp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918447" y="1667255"/>
            <a:ext cx="2545079" cy="4364736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9034868" y="2389292"/>
            <a:ext cx="2118995" cy="1145540"/>
          </a:xfrm>
          <a:prstGeom prst="rect">
            <a:avLst/>
          </a:prstGeom>
        </p:spPr>
        <p:txBody>
          <a:bodyPr vert="horz" wrap="square" lIns="0" tIns="1155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10"/>
              </a:spcBef>
            </a:pPr>
            <a:r>
              <a:rPr sz="1900" spc="-5" dirty="0">
                <a:latin typeface="Calibri"/>
                <a:cs typeface="Calibri"/>
              </a:rPr>
              <a:t>Find</a:t>
            </a:r>
            <a:r>
              <a:rPr sz="1900" spc="-2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the</a:t>
            </a:r>
            <a:r>
              <a:rPr sz="1900" spc="-10" dirty="0">
                <a:latin typeface="Calibri"/>
                <a:cs typeface="Calibri"/>
              </a:rPr>
              <a:t> Best</a:t>
            </a:r>
            <a:r>
              <a:rPr sz="1900" spc="-15" dirty="0">
                <a:latin typeface="Calibri"/>
                <a:cs typeface="Calibri"/>
              </a:rPr>
              <a:t> </a:t>
            </a:r>
            <a:r>
              <a:rPr sz="1900" spc="-5" dirty="0">
                <a:latin typeface="Calibri"/>
                <a:cs typeface="Calibri"/>
              </a:rPr>
              <a:t>Model</a:t>
            </a:r>
            <a:endParaRPr sz="1900">
              <a:latin typeface="Calibri"/>
              <a:cs typeface="Calibri"/>
            </a:endParaRPr>
          </a:p>
          <a:p>
            <a:pPr marL="127000" marR="5080" indent="-114300">
              <a:lnSpc>
                <a:spcPct val="91300"/>
              </a:lnSpc>
              <a:spcBef>
                <a:spcPts val="795"/>
              </a:spcBef>
              <a:buChar char="•"/>
              <a:tabLst>
                <a:tab pos="127000" algn="l"/>
              </a:tabLst>
            </a:pPr>
            <a:r>
              <a:rPr sz="1500" spc="-5" dirty="0">
                <a:latin typeface="Calibri"/>
                <a:cs typeface="Calibri"/>
              </a:rPr>
              <a:t>The model </a:t>
            </a:r>
            <a:r>
              <a:rPr sz="1500" dirty="0">
                <a:latin typeface="Calibri"/>
                <a:cs typeface="Calibri"/>
              </a:rPr>
              <a:t>with the </a:t>
            </a:r>
            <a:r>
              <a:rPr sz="1500" spc="-10" dirty="0">
                <a:latin typeface="Calibri"/>
                <a:cs typeface="Calibri"/>
              </a:rPr>
              <a:t>best </a:t>
            </a:r>
            <a:r>
              <a:rPr sz="1500" spc="-5" dirty="0">
                <a:latin typeface="Calibri"/>
                <a:cs typeface="Calibri"/>
              </a:rPr>
              <a:t> accuracy</a:t>
            </a:r>
            <a:r>
              <a:rPr sz="1500" spc="-25" dirty="0">
                <a:latin typeface="Calibri"/>
                <a:cs typeface="Calibri"/>
              </a:rPr>
              <a:t> </a:t>
            </a:r>
            <a:r>
              <a:rPr sz="1500" spc="-10" dirty="0">
                <a:latin typeface="Calibri"/>
                <a:cs typeface="Calibri"/>
              </a:rPr>
              <a:t>score</a:t>
            </a:r>
            <a:r>
              <a:rPr sz="1500" spc="-15" dirty="0">
                <a:latin typeface="Calibri"/>
                <a:cs typeface="Calibri"/>
              </a:rPr>
              <a:t> </a:t>
            </a:r>
            <a:r>
              <a:rPr sz="1500" spc="-5" dirty="0">
                <a:latin typeface="Calibri"/>
                <a:cs typeface="Calibri"/>
              </a:rPr>
              <a:t>will</a:t>
            </a:r>
            <a:r>
              <a:rPr sz="1500" spc="-25" dirty="0">
                <a:latin typeface="Calibri"/>
                <a:cs typeface="Calibri"/>
              </a:rPr>
              <a:t> </a:t>
            </a:r>
            <a:r>
              <a:rPr sz="1500" spc="-5" dirty="0">
                <a:latin typeface="Calibri"/>
                <a:cs typeface="Calibri"/>
              </a:rPr>
              <a:t>be</a:t>
            </a:r>
            <a:r>
              <a:rPr sz="1500" spc="-1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the </a:t>
            </a:r>
            <a:r>
              <a:rPr sz="1500" spc="-325" dirty="0">
                <a:latin typeface="Calibri"/>
                <a:cs typeface="Calibri"/>
              </a:rPr>
              <a:t> </a:t>
            </a:r>
            <a:r>
              <a:rPr sz="1500" spc="-10" dirty="0">
                <a:latin typeface="Calibri"/>
                <a:cs typeface="Calibri"/>
              </a:rPr>
              <a:t>best performing </a:t>
            </a:r>
            <a:r>
              <a:rPr sz="1500" spc="-5" dirty="0">
                <a:latin typeface="Calibri"/>
                <a:cs typeface="Calibri"/>
              </a:rPr>
              <a:t>model.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16</a:t>
            </a:fld>
            <a:endParaRPr spc="75" dirty="0"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848751" y="413510"/>
            <a:ext cx="6745605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0" dirty="0"/>
              <a:t>Predictive</a:t>
            </a:r>
            <a:r>
              <a:rPr spc="95" dirty="0"/>
              <a:t> </a:t>
            </a:r>
            <a:r>
              <a:rPr spc="-125" dirty="0"/>
              <a:t>Analysis</a:t>
            </a:r>
            <a:r>
              <a:rPr spc="105" dirty="0"/>
              <a:t> </a:t>
            </a:r>
            <a:r>
              <a:rPr spc="-120" dirty="0"/>
              <a:t>(Classification)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9175216" y="4123435"/>
            <a:ext cx="2023745" cy="7632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5000"/>
              </a:lnSpc>
              <a:spcBef>
                <a:spcPts val="100"/>
              </a:spcBef>
            </a:pPr>
            <a:r>
              <a:rPr sz="1200" spc="-10" dirty="0">
                <a:latin typeface="Calibri"/>
                <a:cs typeface="Calibri"/>
              </a:rPr>
              <a:t>From: 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u="sng" spc="-1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https://github.com/farishelmi17</a:t>
            </a:r>
            <a:endParaRPr sz="1200">
              <a:latin typeface="Calibri"/>
              <a:cs typeface="Calibri"/>
            </a:endParaRPr>
          </a:p>
          <a:p>
            <a:pPr marL="12700" marR="37465">
              <a:lnSpc>
                <a:spcPts val="1390"/>
              </a:lnSpc>
              <a:spcBef>
                <a:spcPts val="40"/>
              </a:spcBef>
            </a:pPr>
            <a:r>
              <a:rPr sz="1200" u="sng" spc="-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/S</a:t>
            </a:r>
            <a:r>
              <a:rPr sz="1200" u="sng" spc="-1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p</a:t>
            </a:r>
            <a:r>
              <a:rPr sz="1200" u="sng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a</a:t>
            </a:r>
            <a:r>
              <a:rPr sz="1200" u="sng" spc="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c</a:t>
            </a:r>
            <a:r>
              <a:rPr sz="1200" u="sng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eX</a:t>
            </a:r>
            <a:r>
              <a:rPr sz="1200" u="sng" spc="-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/</a:t>
            </a:r>
            <a:r>
              <a:rPr sz="1200" u="sng" spc="-1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b</a:t>
            </a:r>
            <a:r>
              <a:rPr sz="1200" u="sng" spc="-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l</a:t>
            </a:r>
            <a:r>
              <a:rPr sz="1200" u="sng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o</a:t>
            </a:r>
            <a:r>
              <a:rPr sz="1200" u="sng" spc="-1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b</a:t>
            </a:r>
            <a:r>
              <a:rPr sz="1200" u="sng" spc="-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/</a:t>
            </a:r>
            <a:r>
              <a:rPr sz="1200" u="sng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ma</a:t>
            </a:r>
            <a:r>
              <a:rPr sz="1200" u="sng" spc="-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i</a:t>
            </a:r>
            <a:r>
              <a:rPr sz="1200" u="sng" spc="-1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n</a:t>
            </a:r>
            <a:r>
              <a:rPr sz="1200" u="sng" spc="-2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/</a:t>
            </a:r>
            <a:r>
              <a:rPr sz="1200" u="sng" spc="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s</a:t>
            </a:r>
            <a:r>
              <a:rPr sz="1200" u="sng" spc="-1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p</a:t>
            </a:r>
            <a:r>
              <a:rPr sz="1200" u="sng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a</a:t>
            </a:r>
            <a:r>
              <a:rPr sz="1200" u="sng" spc="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c</a:t>
            </a:r>
            <a:r>
              <a:rPr sz="1200" u="sng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e</a:t>
            </a:r>
            <a:r>
              <a:rPr sz="1200" u="sng" spc="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x</a:t>
            </a:r>
            <a:r>
              <a:rPr sz="1200" u="sng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_</a:t>
            </a:r>
            <a:r>
              <a:rPr sz="1200" u="sng" spc="-1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d</a:t>
            </a:r>
            <a:r>
              <a:rPr sz="1200" u="sng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as </a:t>
            </a:r>
            <a:r>
              <a:rPr sz="1200" dirty="0">
                <a:solidFill>
                  <a:srgbClr val="0563C1"/>
                </a:solidFill>
                <a:latin typeface="Calibri"/>
                <a:cs typeface="Calibri"/>
              </a:rPr>
              <a:t> </a:t>
            </a:r>
            <a:r>
              <a:rPr sz="1200" u="sng" spc="-1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h_app.py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8E76D50-DE18-7980-4791-4FD744855AC6}"/>
              </a:ext>
            </a:extLst>
          </p:cNvPr>
          <p:cNvSpPr txBox="1"/>
          <p:nvPr/>
        </p:nvSpPr>
        <p:spPr>
          <a:xfrm>
            <a:off x="551576" y="6013157"/>
            <a:ext cx="79828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hlinkClick r:id="rId7"/>
              </a:rPr>
              <a:t>IBM_Capstone_Project</a:t>
            </a:r>
            <a:r>
              <a:rPr lang="en-US" dirty="0">
                <a:hlinkClick r:id="rId7"/>
              </a:rPr>
              <a:t>/7.SpaceX_Machine Learning Prediction_Part_5.ipynb at master · RonakNandanwar26/</a:t>
            </a:r>
            <a:r>
              <a:rPr lang="en-US" dirty="0" err="1">
                <a:hlinkClick r:id="rId7"/>
              </a:rPr>
              <a:t>IBM_Capstone_Project</a:t>
            </a:r>
            <a:r>
              <a:rPr lang="en-US" dirty="0">
                <a:hlinkClick r:id="rId7"/>
              </a:rPr>
              <a:t> (github.com)</a:t>
            </a:r>
            <a:endParaRPr 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9864" y="1652523"/>
            <a:ext cx="6852284" cy="2073910"/>
          </a:xfrm>
          <a:prstGeom prst="rect">
            <a:avLst/>
          </a:prstGeom>
        </p:spPr>
        <p:txBody>
          <a:bodyPr vert="horz" wrap="square" lIns="0" tIns="1860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65"/>
              </a:spcBef>
            </a:pP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will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be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categorized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3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main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results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is:</a:t>
            </a:r>
            <a:endParaRPr sz="2200" dirty="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37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Exploratory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results</a:t>
            </a:r>
            <a:endParaRPr sz="2200" dirty="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37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Interactive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analytics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demo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screenshots</a:t>
            </a:r>
            <a:endParaRPr sz="2200" dirty="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6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Predictive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results</a:t>
            </a:r>
            <a:endParaRPr sz="2200" dirty="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17</a:t>
            </a:fld>
            <a:endParaRPr spc="75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751" y="413510"/>
            <a:ext cx="1452245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90" dirty="0"/>
              <a:t>R</a:t>
            </a:r>
            <a:r>
              <a:rPr spc="-220" dirty="0"/>
              <a:t>es</a:t>
            </a:r>
            <a:r>
              <a:rPr spc="-100" dirty="0"/>
              <a:t>u</a:t>
            </a:r>
            <a:r>
              <a:rPr spc="40" dirty="0"/>
              <a:t>l</a:t>
            </a:r>
            <a:r>
              <a:rPr spc="165" dirty="0"/>
              <a:t>t</a:t>
            </a:r>
            <a:r>
              <a:rPr spc="-229" dirty="0"/>
              <a:t>s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797970" y="2529751"/>
            <a:ext cx="1058545" cy="369570"/>
          </a:xfrm>
          <a:custGeom>
            <a:avLst/>
            <a:gdLst/>
            <a:ahLst/>
            <a:cxnLst/>
            <a:rect l="l" t="t" r="r" b="b"/>
            <a:pathLst>
              <a:path w="1058545" h="369569">
                <a:moveTo>
                  <a:pt x="1058299" y="0"/>
                </a:moveTo>
                <a:lnTo>
                  <a:pt x="0" y="0"/>
                </a:lnTo>
                <a:lnTo>
                  <a:pt x="0" y="369328"/>
                </a:lnTo>
                <a:lnTo>
                  <a:pt x="1058299" y="369328"/>
                </a:lnTo>
                <a:lnTo>
                  <a:pt x="1058299" y="0"/>
                </a:lnTo>
                <a:close/>
              </a:path>
            </a:pathLst>
          </a:custGeom>
          <a:solidFill>
            <a:srgbClr val="0948C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76710" y="2550667"/>
            <a:ext cx="8801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Section</a:t>
            </a:r>
            <a:r>
              <a:rPr sz="18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13850" y="1793494"/>
            <a:ext cx="2319020" cy="29457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tabLst>
                <a:tab pos="1245870" algn="l"/>
              </a:tabLst>
            </a:pPr>
            <a:r>
              <a:rPr sz="20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sz="20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scatter </a:t>
            </a:r>
            <a:r>
              <a:rPr sz="20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plot </a:t>
            </a:r>
            <a:r>
              <a:rPr sz="20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shows</a:t>
            </a:r>
            <a:r>
              <a:rPr sz="20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larger </a:t>
            </a:r>
            <a:r>
              <a:rPr sz="2000" spc="-5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flights	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amount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000" spc="5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site,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greater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will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be.</a:t>
            </a:r>
            <a:endParaRPr sz="2000">
              <a:latin typeface="Microsoft Sans Serif"/>
              <a:cs typeface="Microsoft Sans Serif"/>
            </a:endParaRPr>
          </a:p>
          <a:p>
            <a:pPr marL="12700" marR="67945">
              <a:lnSpc>
                <a:spcPct val="100000"/>
              </a:lnSpc>
              <a:spcBef>
                <a:spcPts val="1390"/>
              </a:spcBef>
            </a:pPr>
            <a:r>
              <a:rPr sz="20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However,</a:t>
            </a:r>
            <a:r>
              <a:rPr sz="20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20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20" dirty="0">
                <a:solidFill>
                  <a:srgbClr val="292929"/>
                </a:solidFill>
                <a:latin typeface="Microsoft Sans Serif"/>
                <a:cs typeface="Microsoft Sans Serif"/>
              </a:rPr>
              <a:t>CCAFS </a:t>
            </a:r>
            <a:r>
              <a:rPr sz="2000" spc="-5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SLC40</a:t>
            </a:r>
            <a:r>
              <a:rPr sz="20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shows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least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pattern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000" spc="3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this.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751" y="413510"/>
            <a:ext cx="6012815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0" dirty="0"/>
              <a:t>Flight</a:t>
            </a:r>
            <a:r>
              <a:rPr spc="120" dirty="0"/>
              <a:t> </a:t>
            </a:r>
            <a:r>
              <a:rPr spc="-114" dirty="0"/>
              <a:t>Number</a:t>
            </a:r>
            <a:r>
              <a:rPr spc="125" dirty="0"/>
              <a:t> </a:t>
            </a:r>
            <a:r>
              <a:rPr spc="-215" dirty="0"/>
              <a:t>vs.</a:t>
            </a:r>
            <a:r>
              <a:rPr spc="125" dirty="0"/>
              <a:t> </a:t>
            </a:r>
            <a:r>
              <a:rPr spc="-155" dirty="0"/>
              <a:t>Launch</a:t>
            </a:r>
            <a:r>
              <a:rPr spc="120" dirty="0"/>
              <a:t> </a:t>
            </a:r>
            <a:r>
              <a:rPr spc="-130" dirty="0"/>
              <a:t>Site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643127" y="1578610"/>
            <a:ext cx="8339455" cy="3983990"/>
            <a:chOff x="643127" y="1533144"/>
            <a:chExt cx="8339455" cy="398399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3127" y="1533144"/>
              <a:ext cx="8339328" cy="398373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7289" y="1727200"/>
              <a:ext cx="7754108" cy="3397250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80"/>
              </a:spcBef>
            </a:pPr>
            <a:fld id="{81D60167-4931-47E6-BA6A-407CBD079E47}" type="slidenum">
              <a:rPr spc="75" dirty="0"/>
              <a:t>19</a:t>
            </a:fld>
            <a:endParaRPr spc="75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37437" y="1963420"/>
            <a:ext cx="2544445" cy="3094990"/>
          </a:xfrm>
          <a:prstGeom prst="rect">
            <a:avLst/>
          </a:prstGeom>
        </p:spPr>
        <p:txBody>
          <a:bodyPr vert="horz" wrap="square" lIns="0" tIns="18288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44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Executive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Summary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34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Introduction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37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Methodology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6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Results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36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Conclusion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4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Appendix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204930" y="6101139"/>
            <a:ext cx="199390" cy="2559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z="1600" spc="75" dirty="0">
                <a:solidFill>
                  <a:srgbClr val="1C7DDB"/>
                </a:solidFill>
                <a:latin typeface="Microsoft Sans Serif"/>
                <a:cs typeface="Microsoft Sans Serif"/>
              </a:rPr>
              <a:t>2</a:t>
            </a:fld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751" y="413510"/>
            <a:ext cx="1465580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29" dirty="0"/>
              <a:t>O</a:t>
            </a:r>
            <a:r>
              <a:rPr spc="-170" dirty="0"/>
              <a:t>u</a:t>
            </a:r>
            <a:r>
              <a:rPr spc="105" dirty="0"/>
              <a:t>tl</a:t>
            </a:r>
            <a:r>
              <a:rPr spc="45" dirty="0"/>
              <a:t>i</a:t>
            </a:r>
            <a:r>
              <a:rPr spc="-100" dirty="0"/>
              <a:t>n</a:t>
            </a:r>
            <a:r>
              <a:rPr spc="-210" dirty="0"/>
              <a:t>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8751" y="413510"/>
            <a:ext cx="4721225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0" dirty="0"/>
              <a:t>Payload</a:t>
            </a:r>
            <a:r>
              <a:rPr spc="120" dirty="0"/>
              <a:t> </a:t>
            </a:r>
            <a:r>
              <a:rPr spc="-215" dirty="0"/>
              <a:t>vs.</a:t>
            </a:r>
            <a:r>
              <a:rPr spc="120" dirty="0"/>
              <a:t> </a:t>
            </a:r>
            <a:r>
              <a:rPr spc="-155" dirty="0"/>
              <a:t>Launch</a:t>
            </a:r>
            <a:r>
              <a:rPr spc="114" dirty="0"/>
              <a:t> </a:t>
            </a:r>
            <a:r>
              <a:rPr spc="-130" dirty="0"/>
              <a:t>Site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20450" y="1813052"/>
            <a:ext cx="2770505" cy="32200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30504" marR="5080" indent="283210" algn="just">
              <a:lnSpc>
                <a:spcPct val="100400"/>
              </a:lnSpc>
              <a:spcBef>
                <a:spcPts val="90"/>
              </a:spcBef>
            </a:pP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This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scatter </a:t>
            </a:r>
            <a:r>
              <a:rPr sz="18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plot 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shows </a:t>
            </a:r>
            <a:r>
              <a:rPr sz="1800" spc="-4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once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pay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load </a:t>
            </a: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mass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is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greater than </a:t>
            </a:r>
            <a:r>
              <a:rPr sz="18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7000kg,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probability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25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endParaRPr sz="1800" dirty="0">
              <a:latin typeface="Microsoft Sans Serif"/>
              <a:cs typeface="Microsoft Sans Serif"/>
            </a:endParaRPr>
          </a:p>
          <a:p>
            <a:pPr marR="5715" algn="r">
              <a:lnSpc>
                <a:spcPts val="2090"/>
              </a:lnSpc>
            </a:pP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will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be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highly</a:t>
            </a:r>
            <a:endParaRPr sz="1800" dirty="0">
              <a:latin typeface="Microsoft Sans Serif"/>
              <a:cs typeface="Microsoft Sans Serif"/>
            </a:endParaRPr>
          </a:p>
          <a:p>
            <a:pPr marR="5715" algn="r">
              <a:lnSpc>
                <a:spcPct val="100000"/>
              </a:lnSpc>
              <a:spcBef>
                <a:spcPts val="50"/>
              </a:spcBef>
            </a:pP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increased.</a:t>
            </a:r>
            <a:endParaRPr sz="1800" dirty="0">
              <a:latin typeface="Microsoft Sans Serif"/>
              <a:cs typeface="Microsoft Sans Serif"/>
            </a:endParaRPr>
          </a:p>
          <a:p>
            <a:pPr marL="12700" marR="5080" indent="231775" algn="r">
              <a:lnSpc>
                <a:spcPct val="98500"/>
              </a:lnSpc>
              <a:spcBef>
                <a:spcPts val="1470"/>
              </a:spcBef>
            </a:pP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However,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there is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no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clear </a:t>
            </a:r>
            <a:r>
              <a:rPr sz="1800" spc="-4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pattern 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to </a:t>
            </a:r>
            <a:r>
              <a:rPr sz="18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say</a:t>
            </a:r>
            <a:r>
              <a:rPr sz="18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dependent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pay </a:t>
            </a:r>
            <a:r>
              <a:rPr sz="1800" spc="-459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load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endParaRPr sz="1800" dirty="0">
              <a:latin typeface="Microsoft Sans Serif"/>
              <a:cs typeface="Microsoft Sans Serif"/>
            </a:endParaRPr>
          </a:p>
          <a:p>
            <a:pPr marR="5715" algn="r">
              <a:lnSpc>
                <a:spcPct val="100000"/>
              </a:lnSpc>
              <a:spcBef>
                <a:spcPts val="50"/>
              </a:spcBef>
            </a:pP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rate.</a:t>
            </a:r>
            <a:endParaRPr sz="1800" dirty="0">
              <a:latin typeface="Microsoft Sans Serif"/>
              <a:cs typeface="Microsoft Sans Serif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508247" y="1584960"/>
            <a:ext cx="8257540" cy="4097020"/>
            <a:chOff x="3508247" y="1584960"/>
            <a:chExt cx="8257540" cy="409702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08247" y="1584960"/>
              <a:ext cx="8257032" cy="409651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01668" y="1780806"/>
              <a:ext cx="7672070" cy="3507282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80"/>
              </a:spcBef>
            </a:pPr>
            <a:fld id="{81D60167-4931-47E6-BA6A-407CBD079E47}" type="slidenum">
              <a:rPr spc="75" dirty="0"/>
              <a:t>20</a:t>
            </a:fld>
            <a:endParaRPr spc="75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230514" y="1617979"/>
            <a:ext cx="3057525" cy="3637279"/>
          </a:xfrm>
          <a:prstGeom prst="rect">
            <a:avLst/>
          </a:prstGeom>
        </p:spPr>
        <p:txBody>
          <a:bodyPr vert="horz" wrap="square" lIns="0" tIns="39370" rIns="0" bIns="0" rtlCol="0">
            <a:spAutoFit/>
          </a:bodyPr>
          <a:lstStyle/>
          <a:p>
            <a:pPr marL="12700" marR="5080">
              <a:lnSpc>
                <a:spcPct val="90200"/>
              </a:lnSpc>
              <a:spcBef>
                <a:spcPts val="310"/>
              </a:spcBef>
            </a:pPr>
            <a:r>
              <a:rPr sz="1800" spc="-5" dirty="0">
                <a:latin typeface="Calibri"/>
                <a:cs typeface="Calibri"/>
              </a:rPr>
              <a:t>This </a:t>
            </a:r>
            <a:r>
              <a:rPr sz="1800" spc="-10" dirty="0">
                <a:latin typeface="Calibri"/>
                <a:cs typeface="Calibri"/>
              </a:rPr>
              <a:t>figure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depicted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the 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possibility </a:t>
            </a:r>
            <a:r>
              <a:rPr sz="1800" dirty="0">
                <a:latin typeface="Calibri"/>
                <a:cs typeface="Calibri"/>
              </a:rPr>
              <a:t>of </a:t>
            </a:r>
            <a:r>
              <a:rPr sz="1800" spc="-5" dirty="0">
                <a:latin typeface="Calibri"/>
                <a:cs typeface="Calibri"/>
              </a:rPr>
              <a:t>the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orbits </a:t>
            </a:r>
            <a:r>
              <a:rPr sz="1800" spc="-15" dirty="0">
                <a:latin typeface="Calibri"/>
                <a:cs typeface="Calibri"/>
              </a:rPr>
              <a:t>to 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influences </a:t>
            </a:r>
            <a:r>
              <a:rPr sz="1800" dirty="0">
                <a:latin typeface="Calibri"/>
                <a:cs typeface="Calibri"/>
              </a:rPr>
              <a:t>the </a:t>
            </a:r>
            <a:r>
              <a:rPr sz="1800" spc="-5" dirty="0">
                <a:latin typeface="Calibri"/>
                <a:cs typeface="Calibri"/>
              </a:rPr>
              <a:t>landing outcomes </a:t>
            </a:r>
            <a:r>
              <a:rPr sz="1800" spc="-39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as </a:t>
            </a:r>
            <a:r>
              <a:rPr sz="1800" spc="-5" dirty="0">
                <a:latin typeface="Calibri"/>
                <a:cs typeface="Calibri"/>
              </a:rPr>
              <a:t>some orbits </a:t>
            </a:r>
            <a:r>
              <a:rPr sz="1800" dirty="0">
                <a:latin typeface="Calibri"/>
                <a:cs typeface="Calibri"/>
              </a:rPr>
              <a:t>has 100% </a:t>
            </a:r>
            <a:r>
              <a:rPr sz="1800" spc="-5" dirty="0">
                <a:latin typeface="Calibri"/>
                <a:cs typeface="Calibri"/>
              </a:rPr>
              <a:t>success </a:t>
            </a:r>
            <a:r>
              <a:rPr sz="1800" spc="-395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rate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such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as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SSO,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HEO,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GEO</a:t>
            </a:r>
            <a:r>
              <a:rPr sz="1800" spc="-5" dirty="0">
                <a:latin typeface="Calibri"/>
                <a:cs typeface="Calibri"/>
              </a:rPr>
              <a:t> AND </a:t>
            </a:r>
            <a:r>
              <a:rPr sz="1800" spc="-39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ES-L1 </a:t>
            </a:r>
            <a:r>
              <a:rPr sz="1800" dirty="0">
                <a:latin typeface="Calibri"/>
                <a:cs typeface="Calibri"/>
              </a:rPr>
              <a:t>while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SO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orbit produced </a:t>
            </a:r>
            <a:r>
              <a:rPr sz="1800" dirty="0">
                <a:latin typeface="Calibri"/>
                <a:cs typeface="Calibri"/>
              </a:rPr>
              <a:t> 0% </a:t>
            </a:r>
            <a:r>
              <a:rPr sz="1800" spc="-25" dirty="0">
                <a:latin typeface="Calibri"/>
                <a:cs typeface="Calibri"/>
              </a:rPr>
              <a:t>rate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of </a:t>
            </a:r>
            <a:r>
              <a:rPr sz="1800" spc="-5" dirty="0">
                <a:latin typeface="Calibri"/>
                <a:cs typeface="Calibri"/>
              </a:rPr>
              <a:t>success.</a:t>
            </a:r>
            <a:endParaRPr sz="1800">
              <a:latin typeface="Calibri"/>
              <a:cs typeface="Calibri"/>
            </a:endParaRPr>
          </a:p>
          <a:p>
            <a:pPr marL="12700" marR="27305">
              <a:lnSpc>
                <a:spcPct val="90200"/>
              </a:lnSpc>
              <a:spcBef>
                <a:spcPts val="955"/>
              </a:spcBef>
            </a:pPr>
            <a:r>
              <a:rPr sz="1800" spc="-30" dirty="0">
                <a:latin typeface="Calibri"/>
                <a:cs typeface="Calibri"/>
              </a:rPr>
              <a:t>However,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deeper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analysis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show 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that some </a:t>
            </a:r>
            <a:r>
              <a:rPr sz="1800" dirty="0">
                <a:latin typeface="Calibri"/>
                <a:cs typeface="Calibri"/>
              </a:rPr>
              <a:t>of </a:t>
            </a:r>
            <a:r>
              <a:rPr sz="1800" spc="-5" dirty="0">
                <a:latin typeface="Calibri"/>
                <a:cs typeface="Calibri"/>
              </a:rPr>
              <a:t>this orbits </a:t>
            </a:r>
            <a:r>
              <a:rPr sz="1800" dirty="0">
                <a:latin typeface="Calibri"/>
                <a:cs typeface="Calibri"/>
              </a:rPr>
              <a:t>has only </a:t>
            </a:r>
            <a:r>
              <a:rPr sz="1800" spc="-39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1</a:t>
            </a:r>
            <a:r>
              <a:rPr sz="1800" spc="-5" dirty="0">
                <a:latin typeface="Calibri"/>
                <a:cs typeface="Calibri"/>
              </a:rPr>
              <a:t> occurrence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such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as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GEO,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SO, </a:t>
            </a:r>
            <a:r>
              <a:rPr sz="1800" spc="-15" dirty="0">
                <a:latin typeface="Calibri"/>
                <a:cs typeface="Calibri"/>
              </a:rPr>
              <a:t> HEO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and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ES-L1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which </a:t>
            </a:r>
            <a:r>
              <a:rPr sz="1800" spc="-5" dirty="0">
                <a:latin typeface="Calibri"/>
                <a:cs typeface="Calibri"/>
              </a:rPr>
              <a:t>mean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this </a:t>
            </a:r>
            <a:r>
              <a:rPr sz="1800" spc="-39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data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need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more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dataset </a:t>
            </a:r>
            <a:r>
              <a:rPr sz="1800" spc="-15" dirty="0">
                <a:latin typeface="Calibri"/>
                <a:cs typeface="Calibri"/>
              </a:rPr>
              <a:t>to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see 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pattern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or</a:t>
            </a:r>
            <a:r>
              <a:rPr sz="1800" spc="-10" dirty="0">
                <a:latin typeface="Calibri"/>
                <a:cs typeface="Calibri"/>
              </a:rPr>
              <a:t> trend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before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we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draw </a:t>
            </a:r>
            <a:r>
              <a:rPr sz="1800" spc="-39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any</a:t>
            </a:r>
            <a:r>
              <a:rPr sz="1800" spc="-5" dirty="0">
                <a:latin typeface="Calibri"/>
                <a:cs typeface="Calibri"/>
              </a:rPr>
              <a:t> conclusion.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751" y="413510"/>
            <a:ext cx="5535930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50" dirty="0"/>
              <a:t>Success</a:t>
            </a:r>
            <a:r>
              <a:rPr spc="114" dirty="0"/>
              <a:t> </a:t>
            </a:r>
            <a:r>
              <a:rPr spc="-190" dirty="0"/>
              <a:t>Rate</a:t>
            </a:r>
            <a:r>
              <a:rPr spc="114" dirty="0"/>
              <a:t> </a:t>
            </a:r>
            <a:r>
              <a:rPr spc="-215" dirty="0"/>
              <a:t>vs.</a:t>
            </a:r>
            <a:r>
              <a:rPr spc="120" dirty="0"/>
              <a:t> </a:t>
            </a:r>
            <a:r>
              <a:rPr spc="-5" dirty="0"/>
              <a:t>Orbit</a:t>
            </a:r>
            <a:r>
              <a:rPr spc="120" dirty="0"/>
              <a:t> </a:t>
            </a:r>
            <a:r>
              <a:rPr spc="-200" dirty="0"/>
              <a:t>Type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707136" y="1478280"/>
            <a:ext cx="7367270" cy="4185285"/>
            <a:chOff x="707136" y="1478280"/>
            <a:chExt cx="7367270" cy="418528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7136" y="1478280"/>
              <a:ext cx="7367016" cy="418490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02337" y="1674241"/>
              <a:ext cx="6780641" cy="3595789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80"/>
              </a:spcBef>
            </a:pPr>
            <a:fld id="{81D60167-4931-47E6-BA6A-407CBD079E47}" type="slidenum">
              <a:rPr spc="75" dirty="0"/>
              <a:t>21</a:t>
            </a:fld>
            <a:endParaRPr spc="75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8751" y="413510"/>
            <a:ext cx="5801995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0" dirty="0"/>
              <a:t>Flight</a:t>
            </a:r>
            <a:r>
              <a:rPr spc="114" dirty="0"/>
              <a:t> </a:t>
            </a:r>
            <a:r>
              <a:rPr spc="-114" dirty="0"/>
              <a:t>Number</a:t>
            </a:r>
            <a:r>
              <a:rPr spc="120" dirty="0"/>
              <a:t> </a:t>
            </a:r>
            <a:r>
              <a:rPr spc="-215" dirty="0"/>
              <a:t>vs.</a:t>
            </a:r>
            <a:r>
              <a:rPr spc="120" dirty="0"/>
              <a:t> </a:t>
            </a:r>
            <a:r>
              <a:rPr spc="-5" dirty="0"/>
              <a:t>Orbit</a:t>
            </a:r>
            <a:r>
              <a:rPr spc="120" dirty="0"/>
              <a:t> </a:t>
            </a:r>
            <a:r>
              <a:rPr spc="-200" dirty="0"/>
              <a:t>Type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355591" y="1441703"/>
            <a:ext cx="7458709" cy="4029710"/>
            <a:chOff x="4355591" y="1441703"/>
            <a:chExt cx="7458709" cy="402971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355591" y="1441703"/>
              <a:ext cx="7458456" cy="4029455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51286" y="1635163"/>
              <a:ext cx="6870700" cy="3443604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047653" y="1654555"/>
            <a:ext cx="3181350" cy="350012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60960" marR="5080" indent="410209" algn="r">
              <a:lnSpc>
                <a:spcPct val="100400"/>
              </a:lnSpc>
              <a:spcBef>
                <a:spcPts val="90"/>
              </a:spcBef>
            </a:pP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scatter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plot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shows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that </a:t>
            </a:r>
            <a:r>
              <a:rPr sz="1800" spc="-459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generally,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larger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flight </a:t>
            </a:r>
            <a:r>
              <a:rPr sz="18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each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orbits,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greater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18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8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rate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(especially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65" dirty="0">
                <a:solidFill>
                  <a:srgbClr val="292929"/>
                </a:solidFill>
                <a:latin typeface="Microsoft Sans Serif"/>
                <a:cs typeface="Microsoft Sans Serif"/>
              </a:rPr>
              <a:t>LEO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orbit)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except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for </a:t>
            </a:r>
            <a:r>
              <a:rPr sz="1800" spc="-4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70" dirty="0">
                <a:solidFill>
                  <a:srgbClr val="292929"/>
                </a:solidFill>
                <a:latin typeface="Microsoft Sans Serif"/>
                <a:cs typeface="Microsoft Sans Serif"/>
              </a:rPr>
              <a:t>G</a:t>
            </a:r>
            <a:r>
              <a:rPr sz="1800" spc="-250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18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18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r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b</a:t>
            </a:r>
            <a:r>
              <a:rPr sz="18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18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w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h</a:t>
            </a:r>
            <a:r>
              <a:rPr sz="18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18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c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h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d</a:t>
            </a: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p</a:t>
            </a:r>
            <a:r>
              <a:rPr sz="18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c</a:t>
            </a:r>
            <a:r>
              <a:rPr sz="18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n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 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relationship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both</a:t>
            </a:r>
            <a:endParaRPr sz="1800">
              <a:latin typeface="Microsoft Sans Serif"/>
              <a:cs typeface="Microsoft Sans Serif"/>
            </a:endParaRPr>
          </a:p>
          <a:p>
            <a:pPr marR="5715" algn="r">
              <a:lnSpc>
                <a:spcPts val="2090"/>
              </a:lnSpc>
            </a:pP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attributes.</a:t>
            </a:r>
            <a:endParaRPr sz="1800">
              <a:latin typeface="Microsoft Sans Serif"/>
              <a:cs typeface="Microsoft Sans Serif"/>
            </a:endParaRPr>
          </a:p>
          <a:p>
            <a:pPr marL="137160" marR="5080" indent="-125095" algn="r">
              <a:lnSpc>
                <a:spcPct val="100000"/>
              </a:lnSpc>
              <a:spcBef>
                <a:spcPts val="1440"/>
              </a:spcBef>
            </a:pP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 that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only </a:t>
            </a:r>
            <a:r>
              <a:rPr sz="18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has</a:t>
            </a: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1 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occurrence </a:t>
            </a:r>
            <a:r>
              <a:rPr sz="1800" spc="-4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should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also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be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excluded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from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above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statement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it’s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needed</a:t>
            </a:r>
            <a:endParaRPr sz="1800">
              <a:latin typeface="Microsoft Sans Serif"/>
              <a:cs typeface="Microsoft Sans Serif"/>
            </a:endParaRPr>
          </a:p>
          <a:p>
            <a:pPr marR="5715" algn="r">
              <a:lnSpc>
                <a:spcPct val="100000"/>
              </a:lnSpc>
              <a:spcBef>
                <a:spcPts val="25"/>
              </a:spcBef>
            </a:pP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more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dataset.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80"/>
              </a:spcBef>
            </a:pPr>
            <a:fld id="{81D60167-4931-47E6-BA6A-407CBD079E47}" type="slidenum">
              <a:rPr spc="75" dirty="0"/>
              <a:t>22</a:t>
            </a:fld>
            <a:endParaRPr spc="75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74469" y="1547876"/>
            <a:ext cx="3203575" cy="2854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0400"/>
              </a:lnSpc>
              <a:spcBef>
                <a:spcPts val="90"/>
              </a:spcBef>
            </a:pP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Heavier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 </a:t>
            </a:r>
            <a:r>
              <a:rPr sz="18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has</a:t>
            </a: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positive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i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m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p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c</a:t>
            </a:r>
            <a:r>
              <a:rPr sz="18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n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L</a:t>
            </a:r>
            <a:r>
              <a:rPr sz="1800" spc="-254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1800" spc="-250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,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1800" spc="-254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1800" spc="-250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n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d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95" dirty="0">
                <a:solidFill>
                  <a:srgbClr val="292929"/>
                </a:solidFill>
                <a:latin typeface="Microsoft Sans Serif"/>
                <a:cs typeface="Microsoft Sans Serif"/>
              </a:rPr>
              <a:t>P</a:t>
            </a:r>
            <a:r>
              <a:rPr sz="18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0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18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rb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it.  </a:t>
            </a: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However,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it </a:t>
            </a:r>
            <a:r>
              <a:rPr sz="18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has</a:t>
            </a: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negative impact </a:t>
            </a:r>
            <a:r>
              <a:rPr sz="1800" spc="-4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70" dirty="0">
                <a:solidFill>
                  <a:srgbClr val="292929"/>
                </a:solidFill>
                <a:latin typeface="Microsoft Sans Serif"/>
                <a:cs typeface="Microsoft Sans Serif"/>
              </a:rPr>
              <a:t>MEO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VLEO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orbit.</a:t>
            </a:r>
            <a:endParaRPr sz="1800">
              <a:latin typeface="Microsoft Sans Serif"/>
              <a:cs typeface="Microsoft Sans Serif"/>
            </a:endParaRPr>
          </a:p>
          <a:p>
            <a:pPr marL="12700" marR="128270">
              <a:lnSpc>
                <a:spcPct val="102200"/>
              </a:lnSpc>
              <a:spcBef>
                <a:spcPts val="1295"/>
              </a:spcBef>
            </a:pPr>
            <a:r>
              <a:rPr sz="1800" spc="-270" dirty="0">
                <a:solidFill>
                  <a:srgbClr val="292929"/>
                </a:solidFill>
                <a:latin typeface="Microsoft Sans Serif"/>
                <a:cs typeface="Microsoft Sans Serif"/>
              </a:rPr>
              <a:t>G</a:t>
            </a:r>
            <a:r>
              <a:rPr sz="1800" spc="-250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18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18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r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b</a:t>
            </a:r>
            <a:r>
              <a:rPr sz="18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18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18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eem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d</a:t>
            </a: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p</a:t>
            </a:r>
            <a:r>
              <a:rPr sz="18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c</a:t>
            </a:r>
            <a:r>
              <a:rPr sz="18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n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 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relation</a:t>
            </a:r>
            <a:r>
              <a:rPr sz="18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attributes.</a:t>
            </a:r>
            <a:endParaRPr sz="1800">
              <a:latin typeface="Microsoft Sans Serif"/>
              <a:cs typeface="Microsoft Sans Serif"/>
            </a:endParaRPr>
          </a:p>
          <a:p>
            <a:pPr marL="12700" marR="58419">
              <a:lnSpc>
                <a:spcPct val="99400"/>
              </a:lnSpc>
              <a:spcBef>
                <a:spcPts val="1455"/>
              </a:spcBef>
            </a:pPr>
            <a:r>
              <a:rPr sz="18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M</a:t>
            </a:r>
            <a:r>
              <a:rPr sz="18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18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n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w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h</a:t>
            </a:r>
            <a:r>
              <a:rPr sz="18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il</a:t>
            </a:r>
            <a:r>
              <a:rPr sz="18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e,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g</a:t>
            </a: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n</a:t>
            </a: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,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60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1800" spc="-250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,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85" dirty="0">
                <a:solidFill>
                  <a:srgbClr val="292929"/>
                </a:solidFill>
                <a:latin typeface="Microsoft Sans Serif"/>
                <a:cs typeface="Microsoft Sans Serif"/>
              </a:rPr>
              <a:t>G</a:t>
            </a:r>
            <a:r>
              <a:rPr sz="1800" spc="-254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18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n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d  </a:t>
            </a:r>
            <a:r>
              <a:rPr sz="1800" spc="-180" dirty="0">
                <a:solidFill>
                  <a:srgbClr val="292929"/>
                </a:solidFill>
                <a:latin typeface="Microsoft Sans Serif"/>
                <a:cs typeface="Microsoft Sans Serif"/>
              </a:rPr>
              <a:t>HEO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need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more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dataset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to </a:t>
            </a:r>
            <a:r>
              <a:rPr sz="1800" spc="-4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see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any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pattern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or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trend.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751" y="413510"/>
            <a:ext cx="4511040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0" dirty="0"/>
              <a:t>Payload</a:t>
            </a:r>
            <a:r>
              <a:rPr spc="114" dirty="0"/>
              <a:t> </a:t>
            </a:r>
            <a:r>
              <a:rPr spc="-215" dirty="0"/>
              <a:t>vs.</a:t>
            </a:r>
            <a:r>
              <a:rPr spc="114" dirty="0"/>
              <a:t> </a:t>
            </a:r>
            <a:r>
              <a:rPr spc="-5" dirty="0"/>
              <a:t>Orbit</a:t>
            </a:r>
            <a:r>
              <a:rPr spc="125" dirty="0"/>
              <a:t> </a:t>
            </a:r>
            <a:r>
              <a:rPr spc="-200" dirty="0"/>
              <a:t>Type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576072" y="1322832"/>
            <a:ext cx="7458709" cy="4410710"/>
            <a:chOff x="576072" y="1322832"/>
            <a:chExt cx="7458709" cy="441071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6072" y="1322832"/>
              <a:ext cx="7458456" cy="441045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0011" y="1517650"/>
              <a:ext cx="6870700" cy="3822700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80"/>
              </a:spcBef>
            </a:pPr>
            <a:fld id="{81D60167-4931-47E6-BA6A-407CBD079E47}" type="slidenum">
              <a:rPr spc="75" dirty="0"/>
              <a:t>23</a:t>
            </a:fld>
            <a:endParaRPr spc="75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450672" y="1825494"/>
            <a:ext cx="887730" cy="4343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225"/>
              </a:lnSpc>
            </a:pPr>
            <a:r>
              <a:rPr sz="2800" dirty="0">
                <a:latin typeface="Arial MT"/>
                <a:cs typeface="Arial MT"/>
              </a:rPr>
              <a:t>•</a:t>
            </a:r>
            <a:r>
              <a:rPr sz="2800" spc="-40" dirty="0">
                <a:latin typeface="Arial MT"/>
                <a:cs typeface="Arial MT"/>
              </a:rPr>
              <a:t> </a:t>
            </a:r>
            <a:r>
              <a:rPr sz="2800" spc="-15" dirty="0">
                <a:latin typeface="Calibri"/>
                <a:cs typeface="Calibri"/>
              </a:rPr>
              <a:t>JDJD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751" y="413510"/>
            <a:ext cx="5746750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5" dirty="0"/>
              <a:t>Launch</a:t>
            </a:r>
            <a:r>
              <a:rPr spc="105" dirty="0"/>
              <a:t> </a:t>
            </a:r>
            <a:r>
              <a:rPr spc="-250" dirty="0"/>
              <a:t>Success</a:t>
            </a:r>
            <a:r>
              <a:rPr spc="114" dirty="0"/>
              <a:t> </a:t>
            </a:r>
            <a:r>
              <a:rPr spc="-190" dirty="0"/>
              <a:t>Yearly</a:t>
            </a:r>
            <a:r>
              <a:rPr spc="120" dirty="0"/>
              <a:t> </a:t>
            </a:r>
            <a:r>
              <a:rPr spc="-175" dirty="0"/>
              <a:t>Trend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3694176" y="1371600"/>
            <a:ext cx="7873365" cy="4453255"/>
            <a:chOff x="3694176" y="1371600"/>
            <a:chExt cx="7873365" cy="445325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694176" y="1371600"/>
              <a:ext cx="7872983" cy="445312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88955" y="1567675"/>
              <a:ext cx="7285735" cy="3863644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966825" y="1563115"/>
            <a:ext cx="2657475" cy="2522220"/>
          </a:xfrm>
          <a:prstGeom prst="rect">
            <a:avLst/>
          </a:prstGeom>
        </p:spPr>
        <p:txBody>
          <a:bodyPr vert="horz" wrap="square" lIns="0" tIns="40005" rIns="0" bIns="0" rtlCol="0">
            <a:spAutoFit/>
          </a:bodyPr>
          <a:lstStyle/>
          <a:p>
            <a:pPr marL="237490" marR="5080" indent="-177800" algn="just">
              <a:lnSpc>
                <a:spcPct val="90000"/>
              </a:lnSpc>
              <a:spcBef>
                <a:spcPts val="315"/>
              </a:spcBef>
            </a:pPr>
            <a:r>
              <a:rPr sz="1800" spc="-5" dirty="0">
                <a:latin typeface="Calibri"/>
                <a:cs typeface="Calibri"/>
              </a:rPr>
              <a:t>This figures clearly depicted </a:t>
            </a:r>
            <a:r>
              <a:rPr sz="1800" spc="-39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and </a:t>
            </a:r>
            <a:r>
              <a:rPr sz="1800" spc="-5" dirty="0">
                <a:latin typeface="Calibri"/>
                <a:cs typeface="Calibri"/>
              </a:rPr>
              <a:t>increasing </a:t>
            </a:r>
            <a:r>
              <a:rPr sz="1800" spc="-10" dirty="0">
                <a:latin typeface="Calibri"/>
                <a:cs typeface="Calibri"/>
              </a:rPr>
              <a:t>trend from </a:t>
            </a:r>
            <a:r>
              <a:rPr sz="1800" spc="-39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year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2013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until </a:t>
            </a:r>
            <a:r>
              <a:rPr sz="1800" dirty="0">
                <a:latin typeface="Calibri"/>
                <a:cs typeface="Calibri"/>
              </a:rPr>
              <a:t>2020.</a:t>
            </a:r>
            <a:endParaRPr sz="1800">
              <a:latin typeface="Calibri"/>
              <a:cs typeface="Calibri"/>
            </a:endParaRPr>
          </a:p>
          <a:p>
            <a:pPr marL="386080" marR="6985" indent="-374015" algn="r">
              <a:lnSpc>
                <a:spcPct val="90300"/>
              </a:lnSpc>
              <a:spcBef>
                <a:spcPts val="955"/>
              </a:spcBef>
            </a:pPr>
            <a:r>
              <a:rPr sz="1800" spc="-5" dirty="0">
                <a:latin typeface="Calibri"/>
                <a:cs typeface="Calibri"/>
              </a:rPr>
              <a:t>If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this</a:t>
            </a:r>
            <a:r>
              <a:rPr sz="1800" spc="-10" dirty="0">
                <a:latin typeface="Calibri"/>
                <a:cs typeface="Calibri"/>
              </a:rPr>
              <a:t> trend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continue </a:t>
            </a:r>
            <a:r>
              <a:rPr sz="1800" spc="-15" dirty="0">
                <a:latin typeface="Calibri"/>
                <a:cs typeface="Calibri"/>
              </a:rPr>
              <a:t>for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 </a:t>
            </a:r>
            <a:r>
              <a:rPr sz="1800" spc="-39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next year onward. </a:t>
            </a:r>
            <a:r>
              <a:rPr sz="1800" spc="-5" dirty="0">
                <a:latin typeface="Calibri"/>
                <a:cs typeface="Calibri"/>
              </a:rPr>
              <a:t>The 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success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rate</a:t>
            </a:r>
            <a:r>
              <a:rPr sz="1800" spc="-5" dirty="0">
                <a:latin typeface="Calibri"/>
                <a:cs typeface="Calibri"/>
              </a:rPr>
              <a:t> will</a:t>
            </a:r>
            <a:r>
              <a:rPr sz="1800" spc="-10" dirty="0">
                <a:latin typeface="Calibri"/>
                <a:cs typeface="Calibri"/>
              </a:rPr>
              <a:t> steadily </a:t>
            </a:r>
            <a:r>
              <a:rPr sz="1800" spc="-39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increase until reaching </a:t>
            </a:r>
            <a:r>
              <a:rPr sz="1800" dirty="0">
                <a:latin typeface="Calibri"/>
                <a:cs typeface="Calibri"/>
              </a:rPr>
              <a:t> 1/100%</a:t>
            </a:r>
            <a:r>
              <a:rPr sz="1800" spc="-5" dirty="0">
                <a:latin typeface="Calibri"/>
                <a:cs typeface="Calibri"/>
              </a:rPr>
              <a:t> success </a:t>
            </a:r>
            <a:r>
              <a:rPr sz="1800" spc="-20" dirty="0">
                <a:latin typeface="Calibri"/>
                <a:cs typeface="Calibri"/>
              </a:rPr>
              <a:t>rate.</a:t>
            </a:r>
            <a:endParaRPr sz="1800">
              <a:latin typeface="Calibri"/>
              <a:cs typeface="Calibri"/>
            </a:endParaRPr>
          </a:p>
          <a:p>
            <a:pPr marR="6350" algn="r">
              <a:lnSpc>
                <a:spcPct val="100000"/>
              </a:lnSpc>
              <a:spcBef>
                <a:spcPts val="740"/>
              </a:spcBef>
            </a:pPr>
            <a:r>
              <a:rPr sz="1800" dirty="0">
                <a:latin typeface="Calibri"/>
                <a:cs typeface="Calibri"/>
              </a:rPr>
              <a:t>.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80"/>
              </a:spcBef>
            </a:pPr>
            <a:fld id="{81D60167-4931-47E6-BA6A-407CBD079E47}" type="slidenum">
              <a:rPr spc="75" dirty="0"/>
              <a:t>24</a:t>
            </a:fld>
            <a:endParaRPr spc="75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0424" y="1655571"/>
            <a:ext cx="7825740" cy="665480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12700" marR="5080">
              <a:lnSpc>
                <a:spcPts val="2400"/>
              </a:lnSpc>
              <a:spcBef>
                <a:spcPts val="380"/>
              </a:spcBef>
            </a:pPr>
            <a:r>
              <a:rPr sz="2200" spc="-245" dirty="0">
                <a:latin typeface="Microsoft Sans Serif"/>
                <a:cs typeface="Microsoft Sans Serif"/>
              </a:rPr>
              <a:t>We</a:t>
            </a:r>
            <a:r>
              <a:rPr sz="2200" spc="75" dirty="0">
                <a:latin typeface="Microsoft Sans Serif"/>
                <a:cs typeface="Microsoft Sans Serif"/>
              </a:rPr>
              <a:t> </a:t>
            </a:r>
            <a:r>
              <a:rPr sz="2200" spc="-80" dirty="0">
                <a:latin typeface="Microsoft Sans Serif"/>
                <a:cs typeface="Microsoft Sans Serif"/>
              </a:rPr>
              <a:t>used</a:t>
            </a:r>
            <a:r>
              <a:rPr sz="2200" spc="75" dirty="0">
                <a:latin typeface="Microsoft Sans Serif"/>
                <a:cs typeface="Microsoft Sans Serif"/>
              </a:rPr>
              <a:t> </a:t>
            </a:r>
            <a:r>
              <a:rPr sz="2200" spc="-30" dirty="0">
                <a:latin typeface="Microsoft Sans Serif"/>
                <a:cs typeface="Microsoft Sans Serif"/>
              </a:rPr>
              <a:t>the</a:t>
            </a:r>
            <a:r>
              <a:rPr sz="2200" spc="80" dirty="0">
                <a:latin typeface="Microsoft Sans Serif"/>
                <a:cs typeface="Microsoft Sans Serif"/>
              </a:rPr>
              <a:t> </a:t>
            </a:r>
            <a:r>
              <a:rPr sz="2200" spc="-105" dirty="0">
                <a:latin typeface="Microsoft Sans Serif"/>
                <a:cs typeface="Microsoft Sans Serif"/>
              </a:rPr>
              <a:t>key</a:t>
            </a:r>
            <a:r>
              <a:rPr sz="2200" spc="80" dirty="0">
                <a:latin typeface="Microsoft Sans Serif"/>
                <a:cs typeface="Microsoft Sans Serif"/>
              </a:rPr>
              <a:t> </a:t>
            </a:r>
            <a:r>
              <a:rPr sz="2200" spc="-15" dirty="0">
                <a:latin typeface="Microsoft Sans Serif"/>
                <a:cs typeface="Microsoft Sans Serif"/>
              </a:rPr>
              <a:t>word</a:t>
            </a:r>
            <a:r>
              <a:rPr sz="2200" spc="80" dirty="0">
                <a:latin typeface="Microsoft Sans Serif"/>
                <a:cs typeface="Microsoft Sans Serif"/>
              </a:rPr>
              <a:t> </a:t>
            </a:r>
            <a:r>
              <a:rPr sz="3225" b="1" spc="-89" baseline="1291" dirty="0">
                <a:latin typeface="Trebuchet MS"/>
                <a:cs typeface="Trebuchet MS"/>
              </a:rPr>
              <a:t>DISTINCT</a:t>
            </a:r>
            <a:r>
              <a:rPr sz="3225" b="1" spc="15" baseline="1291" dirty="0">
                <a:latin typeface="Trebuchet MS"/>
                <a:cs typeface="Trebuchet MS"/>
              </a:rPr>
              <a:t> </a:t>
            </a:r>
            <a:r>
              <a:rPr sz="2200" spc="45" dirty="0">
                <a:latin typeface="Microsoft Sans Serif"/>
                <a:cs typeface="Microsoft Sans Serif"/>
              </a:rPr>
              <a:t>to</a:t>
            </a:r>
            <a:r>
              <a:rPr sz="2200" spc="75" dirty="0">
                <a:latin typeface="Microsoft Sans Serif"/>
                <a:cs typeface="Microsoft Sans Serif"/>
              </a:rPr>
              <a:t> </a:t>
            </a:r>
            <a:r>
              <a:rPr sz="2200" spc="-75" dirty="0">
                <a:latin typeface="Microsoft Sans Serif"/>
                <a:cs typeface="Microsoft Sans Serif"/>
              </a:rPr>
              <a:t>show</a:t>
            </a:r>
            <a:r>
              <a:rPr sz="2200" spc="80" dirty="0">
                <a:latin typeface="Microsoft Sans Serif"/>
                <a:cs typeface="Microsoft Sans Serif"/>
              </a:rPr>
              <a:t> </a:t>
            </a:r>
            <a:r>
              <a:rPr sz="2200" spc="-35" dirty="0">
                <a:latin typeface="Microsoft Sans Serif"/>
                <a:cs typeface="Microsoft Sans Serif"/>
              </a:rPr>
              <a:t>only</a:t>
            </a:r>
            <a:r>
              <a:rPr sz="2200" spc="80" dirty="0">
                <a:latin typeface="Microsoft Sans Serif"/>
                <a:cs typeface="Microsoft Sans Serif"/>
              </a:rPr>
              <a:t> </a:t>
            </a:r>
            <a:r>
              <a:rPr sz="2200" spc="-50" dirty="0">
                <a:latin typeface="Microsoft Sans Serif"/>
                <a:cs typeface="Microsoft Sans Serif"/>
              </a:rPr>
              <a:t>unique</a:t>
            </a:r>
            <a:r>
              <a:rPr sz="2200" spc="75" dirty="0">
                <a:latin typeface="Microsoft Sans Serif"/>
                <a:cs typeface="Microsoft Sans Serif"/>
              </a:rPr>
              <a:t> </a:t>
            </a:r>
            <a:r>
              <a:rPr sz="2200" spc="-75" dirty="0">
                <a:latin typeface="Microsoft Sans Serif"/>
                <a:cs typeface="Microsoft Sans Serif"/>
              </a:rPr>
              <a:t>launch</a:t>
            </a:r>
            <a:r>
              <a:rPr sz="2200" spc="75" dirty="0">
                <a:latin typeface="Microsoft Sans Serif"/>
                <a:cs typeface="Microsoft Sans Serif"/>
              </a:rPr>
              <a:t> </a:t>
            </a:r>
            <a:r>
              <a:rPr sz="2200" spc="-60" dirty="0">
                <a:latin typeface="Microsoft Sans Serif"/>
                <a:cs typeface="Microsoft Sans Serif"/>
              </a:rPr>
              <a:t>sites </a:t>
            </a:r>
            <a:r>
              <a:rPr sz="2200" spc="-570" dirty="0">
                <a:latin typeface="Microsoft Sans Serif"/>
                <a:cs typeface="Microsoft Sans Serif"/>
              </a:rPr>
              <a:t> </a:t>
            </a:r>
            <a:r>
              <a:rPr sz="2200" spc="-30" dirty="0">
                <a:latin typeface="Microsoft Sans Serif"/>
                <a:cs typeface="Microsoft Sans Serif"/>
              </a:rPr>
              <a:t>from</a:t>
            </a:r>
            <a:r>
              <a:rPr sz="2200" spc="65" dirty="0">
                <a:latin typeface="Microsoft Sans Serif"/>
                <a:cs typeface="Microsoft Sans Serif"/>
              </a:rPr>
              <a:t> </a:t>
            </a:r>
            <a:r>
              <a:rPr sz="2200" spc="-30" dirty="0">
                <a:latin typeface="Microsoft Sans Serif"/>
                <a:cs typeface="Microsoft Sans Serif"/>
              </a:rPr>
              <a:t>the</a:t>
            </a:r>
            <a:r>
              <a:rPr sz="2200" spc="75" dirty="0">
                <a:latin typeface="Microsoft Sans Serif"/>
                <a:cs typeface="Microsoft Sans Serif"/>
              </a:rPr>
              <a:t> </a:t>
            </a:r>
            <a:r>
              <a:rPr sz="2200" spc="-155" dirty="0">
                <a:latin typeface="Microsoft Sans Serif"/>
                <a:cs typeface="Microsoft Sans Serif"/>
              </a:rPr>
              <a:t>SpaceX</a:t>
            </a:r>
            <a:r>
              <a:rPr sz="2200" spc="80" dirty="0">
                <a:latin typeface="Microsoft Sans Serif"/>
                <a:cs typeface="Microsoft Sans Serif"/>
              </a:rPr>
              <a:t> </a:t>
            </a:r>
            <a:r>
              <a:rPr sz="2200" spc="-55" dirty="0">
                <a:latin typeface="Microsoft Sans Serif"/>
                <a:cs typeface="Microsoft Sans Serif"/>
              </a:rPr>
              <a:t>data.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8751" y="413510"/>
            <a:ext cx="4492625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700" spc="-25" dirty="0">
                <a:solidFill>
                  <a:srgbClr val="0B49CB"/>
                </a:solidFill>
                <a:latin typeface="Microsoft Sans Serif"/>
                <a:cs typeface="Microsoft Sans Serif"/>
              </a:rPr>
              <a:t>All</a:t>
            </a:r>
            <a:r>
              <a:rPr sz="3700" spc="110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3700" spc="-155" dirty="0">
                <a:solidFill>
                  <a:srgbClr val="0B49CB"/>
                </a:solidFill>
                <a:latin typeface="Microsoft Sans Serif"/>
                <a:cs typeface="Microsoft Sans Serif"/>
              </a:rPr>
              <a:t>Launch</a:t>
            </a:r>
            <a:r>
              <a:rPr sz="3700" spc="110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3700" spc="-130" dirty="0">
                <a:solidFill>
                  <a:srgbClr val="0B49CB"/>
                </a:solidFill>
                <a:latin typeface="Microsoft Sans Serif"/>
                <a:cs typeface="Microsoft Sans Serif"/>
              </a:rPr>
              <a:t>Site</a:t>
            </a:r>
            <a:r>
              <a:rPr sz="3700" spc="114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3700" spc="-229" dirty="0">
                <a:solidFill>
                  <a:srgbClr val="0B49CB"/>
                </a:solidFill>
                <a:latin typeface="Microsoft Sans Serif"/>
                <a:cs typeface="Microsoft Sans Serif"/>
              </a:rPr>
              <a:t>Names</a:t>
            </a:r>
            <a:endParaRPr sz="3700">
              <a:latin typeface="Microsoft Sans Serif"/>
              <a:cs typeface="Microsoft Sans Serif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838200" y="2423160"/>
            <a:ext cx="8930640" cy="3853179"/>
            <a:chOff x="838200" y="2423160"/>
            <a:chExt cx="8930640" cy="3853179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8200" y="2423160"/>
              <a:ext cx="8930640" cy="385267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31684" y="2618460"/>
              <a:ext cx="8343900" cy="3263893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80"/>
              </a:spcBef>
            </a:pPr>
            <a:fld id="{81D60167-4931-47E6-BA6A-407CBD079E47}" type="slidenum">
              <a:rPr spc="75" dirty="0"/>
              <a:t>25</a:t>
            </a:fld>
            <a:endParaRPr spc="75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10072" y="1844547"/>
            <a:ext cx="7793355" cy="693420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12700" marR="5080">
              <a:lnSpc>
                <a:spcPts val="2620"/>
              </a:lnSpc>
              <a:spcBef>
                <a:spcPts val="204"/>
              </a:spcBef>
            </a:pPr>
            <a:r>
              <a:rPr sz="2200" spc="-245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used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query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above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display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5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records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where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begin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`CCA`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8751" y="413510"/>
            <a:ext cx="7277734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700" spc="-155" dirty="0">
                <a:solidFill>
                  <a:srgbClr val="0B49CB"/>
                </a:solidFill>
                <a:latin typeface="Microsoft Sans Serif"/>
                <a:cs typeface="Microsoft Sans Serif"/>
              </a:rPr>
              <a:t>Launch</a:t>
            </a:r>
            <a:r>
              <a:rPr sz="3700" spc="114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3700" spc="-130" dirty="0">
                <a:solidFill>
                  <a:srgbClr val="0B49CB"/>
                </a:solidFill>
                <a:latin typeface="Microsoft Sans Serif"/>
                <a:cs typeface="Microsoft Sans Serif"/>
              </a:rPr>
              <a:t>Site</a:t>
            </a:r>
            <a:r>
              <a:rPr sz="3700" spc="120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3700" spc="-229" dirty="0">
                <a:solidFill>
                  <a:srgbClr val="0B49CB"/>
                </a:solidFill>
                <a:latin typeface="Microsoft Sans Serif"/>
                <a:cs typeface="Microsoft Sans Serif"/>
              </a:rPr>
              <a:t>Names</a:t>
            </a:r>
            <a:r>
              <a:rPr sz="3700" spc="125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3700" spc="-80" dirty="0">
                <a:solidFill>
                  <a:srgbClr val="0B49CB"/>
                </a:solidFill>
                <a:latin typeface="Microsoft Sans Serif"/>
                <a:cs typeface="Microsoft Sans Serif"/>
              </a:rPr>
              <a:t>Begin</a:t>
            </a:r>
            <a:r>
              <a:rPr sz="3700" spc="114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3700" spc="5" dirty="0">
                <a:solidFill>
                  <a:srgbClr val="0B49CB"/>
                </a:solidFill>
                <a:latin typeface="Microsoft Sans Serif"/>
                <a:cs typeface="Microsoft Sans Serif"/>
              </a:rPr>
              <a:t>with</a:t>
            </a:r>
            <a:r>
              <a:rPr sz="3700" spc="120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3700" spc="-235" dirty="0">
                <a:solidFill>
                  <a:srgbClr val="0B49CB"/>
                </a:solidFill>
                <a:latin typeface="Microsoft Sans Serif"/>
                <a:cs typeface="Microsoft Sans Serif"/>
              </a:rPr>
              <a:t>'CCA'</a:t>
            </a:r>
            <a:endParaRPr sz="3700">
              <a:latin typeface="Microsoft Sans Serif"/>
              <a:cs typeface="Microsoft Sans Serif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673608" y="2670048"/>
            <a:ext cx="9055735" cy="3493135"/>
            <a:chOff x="673608" y="2670048"/>
            <a:chExt cx="9055735" cy="349313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3608" y="2670048"/>
              <a:ext cx="9055608" cy="3493007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7266" y="2863521"/>
              <a:ext cx="8470239" cy="2907144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80"/>
              </a:spcBef>
            </a:pPr>
            <a:fld id="{81D60167-4931-47E6-BA6A-407CBD079E47}" type="slidenum">
              <a:rPr spc="75" dirty="0"/>
              <a:t>26</a:t>
            </a:fld>
            <a:endParaRPr spc="75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04167" y="1753107"/>
            <a:ext cx="7545705" cy="690245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2700" marR="5080">
              <a:lnSpc>
                <a:spcPts val="2590"/>
              </a:lnSpc>
              <a:spcBef>
                <a:spcPts val="225"/>
              </a:spcBef>
            </a:pPr>
            <a:r>
              <a:rPr sz="2200" spc="-245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calculated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total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carried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80" dirty="0">
                <a:solidFill>
                  <a:srgbClr val="292929"/>
                </a:solidFill>
                <a:latin typeface="Microsoft Sans Serif"/>
                <a:cs typeface="Microsoft Sans Serif"/>
              </a:rPr>
              <a:t>NASA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45596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query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below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8751" y="413510"/>
            <a:ext cx="3856990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700" spc="-135" dirty="0">
                <a:solidFill>
                  <a:srgbClr val="0B49CB"/>
                </a:solidFill>
                <a:latin typeface="Microsoft Sans Serif"/>
                <a:cs typeface="Microsoft Sans Serif"/>
              </a:rPr>
              <a:t>Total</a:t>
            </a:r>
            <a:r>
              <a:rPr sz="3700" spc="110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3700" spc="-150" dirty="0">
                <a:solidFill>
                  <a:srgbClr val="0B49CB"/>
                </a:solidFill>
                <a:latin typeface="Microsoft Sans Serif"/>
                <a:cs typeface="Microsoft Sans Serif"/>
              </a:rPr>
              <a:t>Payload</a:t>
            </a:r>
            <a:r>
              <a:rPr sz="3700" spc="114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3700" spc="-229" dirty="0">
                <a:solidFill>
                  <a:srgbClr val="0B49CB"/>
                </a:solidFill>
                <a:latin typeface="Microsoft Sans Serif"/>
                <a:cs typeface="Microsoft Sans Serif"/>
              </a:rPr>
              <a:t>Mass</a:t>
            </a:r>
            <a:endParaRPr sz="3700">
              <a:latin typeface="Microsoft Sans Serif"/>
              <a:cs typeface="Microsoft Sans Serif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731519" y="2755392"/>
            <a:ext cx="8806180" cy="3469004"/>
            <a:chOff x="731519" y="2755392"/>
            <a:chExt cx="8806180" cy="3469004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31519" y="2755392"/>
              <a:ext cx="8805672" cy="346862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25427" y="2951416"/>
              <a:ext cx="8218563" cy="2880008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80"/>
              </a:spcBef>
            </a:pPr>
            <a:fld id="{81D60167-4931-47E6-BA6A-407CBD079E47}" type="slidenum">
              <a:rPr spc="75" dirty="0"/>
              <a:t>27</a:t>
            </a:fld>
            <a:endParaRPr spc="75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751" y="1845564"/>
            <a:ext cx="730567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000" spc="-330" dirty="0">
                <a:latin typeface="Microsoft Sans Serif"/>
                <a:cs typeface="Microsoft Sans Serif"/>
              </a:rPr>
              <a:t>W</a:t>
            </a:r>
            <a:r>
              <a:rPr sz="2000" spc="-114" dirty="0">
                <a:latin typeface="Microsoft Sans Serif"/>
                <a:cs typeface="Microsoft Sans Serif"/>
              </a:rPr>
              <a:t>e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-130" dirty="0">
                <a:latin typeface="Microsoft Sans Serif"/>
                <a:cs typeface="Microsoft Sans Serif"/>
              </a:rPr>
              <a:t>c</a:t>
            </a:r>
            <a:r>
              <a:rPr sz="2000" spc="-145" dirty="0">
                <a:latin typeface="Microsoft Sans Serif"/>
                <a:cs typeface="Microsoft Sans Serif"/>
              </a:rPr>
              <a:t>a</a:t>
            </a:r>
            <a:r>
              <a:rPr sz="2000" spc="10" dirty="0">
                <a:latin typeface="Microsoft Sans Serif"/>
                <a:cs typeface="Microsoft Sans Serif"/>
              </a:rPr>
              <a:t>l</a:t>
            </a:r>
            <a:r>
              <a:rPr sz="2000" spc="-130" dirty="0">
                <a:latin typeface="Microsoft Sans Serif"/>
                <a:cs typeface="Microsoft Sans Serif"/>
              </a:rPr>
              <a:t>c</a:t>
            </a:r>
            <a:r>
              <a:rPr sz="2000" spc="-55" dirty="0">
                <a:latin typeface="Microsoft Sans Serif"/>
                <a:cs typeface="Microsoft Sans Serif"/>
              </a:rPr>
              <a:t>u</a:t>
            </a:r>
            <a:r>
              <a:rPr sz="2000" spc="10" dirty="0">
                <a:latin typeface="Microsoft Sans Serif"/>
                <a:cs typeface="Microsoft Sans Serif"/>
              </a:rPr>
              <a:t>l</a:t>
            </a:r>
            <a:r>
              <a:rPr sz="2000" spc="-120" dirty="0">
                <a:latin typeface="Microsoft Sans Serif"/>
                <a:cs typeface="Microsoft Sans Serif"/>
              </a:rPr>
              <a:t>a</a:t>
            </a:r>
            <a:r>
              <a:rPr sz="2000" spc="90" dirty="0">
                <a:latin typeface="Microsoft Sans Serif"/>
                <a:cs typeface="Microsoft Sans Serif"/>
              </a:rPr>
              <a:t>t</a:t>
            </a:r>
            <a:r>
              <a:rPr sz="2000" spc="-50" dirty="0">
                <a:latin typeface="Microsoft Sans Serif"/>
                <a:cs typeface="Microsoft Sans Serif"/>
              </a:rPr>
              <a:t>ed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90" dirty="0">
                <a:latin typeface="Microsoft Sans Serif"/>
                <a:cs typeface="Microsoft Sans Serif"/>
              </a:rPr>
              <a:t>t</a:t>
            </a:r>
            <a:r>
              <a:rPr sz="2000" spc="-55" dirty="0">
                <a:latin typeface="Microsoft Sans Serif"/>
                <a:cs typeface="Microsoft Sans Serif"/>
              </a:rPr>
              <a:t>h</a:t>
            </a:r>
            <a:r>
              <a:rPr sz="2000" spc="-114" dirty="0">
                <a:latin typeface="Microsoft Sans Serif"/>
                <a:cs typeface="Microsoft Sans Serif"/>
              </a:rPr>
              <a:t>e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-160" dirty="0">
                <a:latin typeface="Microsoft Sans Serif"/>
                <a:cs typeface="Microsoft Sans Serif"/>
              </a:rPr>
              <a:t>a</a:t>
            </a:r>
            <a:r>
              <a:rPr sz="2000" spc="-105" dirty="0">
                <a:latin typeface="Microsoft Sans Serif"/>
                <a:cs typeface="Microsoft Sans Serif"/>
              </a:rPr>
              <a:t>v</a:t>
            </a:r>
            <a:r>
              <a:rPr sz="2000" spc="-60" dirty="0">
                <a:latin typeface="Microsoft Sans Serif"/>
                <a:cs typeface="Microsoft Sans Serif"/>
              </a:rPr>
              <a:t>e</a:t>
            </a:r>
            <a:r>
              <a:rPr sz="2000" spc="-40" dirty="0">
                <a:latin typeface="Microsoft Sans Serif"/>
                <a:cs typeface="Microsoft Sans Serif"/>
              </a:rPr>
              <a:t>r</a:t>
            </a:r>
            <a:r>
              <a:rPr sz="2000" spc="-145" dirty="0">
                <a:latin typeface="Microsoft Sans Serif"/>
                <a:cs typeface="Microsoft Sans Serif"/>
              </a:rPr>
              <a:t>a</a:t>
            </a:r>
            <a:r>
              <a:rPr sz="2000" spc="-35" dirty="0">
                <a:latin typeface="Microsoft Sans Serif"/>
                <a:cs typeface="Microsoft Sans Serif"/>
              </a:rPr>
              <a:t>g</a:t>
            </a:r>
            <a:r>
              <a:rPr sz="2000" spc="-114" dirty="0">
                <a:latin typeface="Microsoft Sans Serif"/>
                <a:cs typeface="Microsoft Sans Serif"/>
              </a:rPr>
              <a:t>e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5" dirty="0">
                <a:latin typeface="Microsoft Sans Serif"/>
                <a:cs typeface="Microsoft Sans Serif"/>
              </a:rPr>
              <a:t>p</a:t>
            </a:r>
            <a:r>
              <a:rPr sz="2000" spc="-145" dirty="0">
                <a:latin typeface="Microsoft Sans Serif"/>
                <a:cs typeface="Microsoft Sans Serif"/>
              </a:rPr>
              <a:t>a</a:t>
            </a:r>
            <a:r>
              <a:rPr sz="2000" spc="-90" dirty="0">
                <a:latin typeface="Microsoft Sans Serif"/>
                <a:cs typeface="Microsoft Sans Serif"/>
              </a:rPr>
              <a:t>y</a:t>
            </a:r>
            <a:r>
              <a:rPr sz="2000" spc="10" dirty="0">
                <a:latin typeface="Microsoft Sans Serif"/>
                <a:cs typeface="Microsoft Sans Serif"/>
              </a:rPr>
              <a:t>l</a:t>
            </a:r>
            <a:r>
              <a:rPr sz="2000" spc="-15" dirty="0">
                <a:latin typeface="Microsoft Sans Serif"/>
                <a:cs typeface="Microsoft Sans Serif"/>
              </a:rPr>
              <a:t>o</a:t>
            </a:r>
            <a:r>
              <a:rPr sz="2000" spc="-145" dirty="0">
                <a:latin typeface="Microsoft Sans Serif"/>
                <a:cs typeface="Microsoft Sans Serif"/>
              </a:rPr>
              <a:t>a</a:t>
            </a:r>
            <a:r>
              <a:rPr sz="2000" spc="10" dirty="0">
                <a:latin typeface="Microsoft Sans Serif"/>
                <a:cs typeface="Microsoft Sans Serif"/>
              </a:rPr>
              <a:t>d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-105" dirty="0">
                <a:latin typeface="Microsoft Sans Serif"/>
                <a:cs typeface="Microsoft Sans Serif"/>
              </a:rPr>
              <a:t>m</a:t>
            </a:r>
            <a:r>
              <a:rPr sz="2000" spc="-145" dirty="0">
                <a:latin typeface="Microsoft Sans Serif"/>
                <a:cs typeface="Microsoft Sans Serif"/>
              </a:rPr>
              <a:t>a</a:t>
            </a:r>
            <a:r>
              <a:rPr sz="2000" spc="-130" dirty="0">
                <a:latin typeface="Microsoft Sans Serif"/>
                <a:cs typeface="Microsoft Sans Serif"/>
              </a:rPr>
              <a:t>s</a:t>
            </a:r>
            <a:r>
              <a:rPr sz="2000" spc="-125" dirty="0">
                <a:latin typeface="Microsoft Sans Serif"/>
                <a:cs typeface="Microsoft Sans Serif"/>
              </a:rPr>
              <a:t>s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-130" dirty="0">
                <a:latin typeface="Microsoft Sans Serif"/>
                <a:cs typeface="Microsoft Sans Serif"/>
              </a:rPr>
              <a:t>c</a:t>
            </a:r>
            <a:r>
              <a:rPr sz="2000" spc="-145" dirty="0">
                <a:latin typeface="Microsoft Sans Serif"/>
                <a:cs typeface="Microsoft Sans Serif"/>
              </a:rPr>
              <a:t>a</a:t>
            </a:r>
            <a:r>
              <a:rPr sz="2000" spc="40" dirty="0">
                <a:latin typeface="Microsoft Sans Serif"/>
                <a:cs typeface="Microsoft Sans Serif"/>
              </a:rPr>
              <a:t>r</a:t>
            </a:r>
            <a:r>
              <a:rPr sz="2000" spc="15" dirty="0">
                <a:latin typeface="Microsoft Sans Serif"/>
                <a:cs typeface="Microsoft Sans Serif"/>
              </a:rPr>
              <a:t>r</a:t>
            </a:r>
            <a:r>
              <a:rPr sz="2000" spc="10" dirty="0">
                <a:latin typeface="Microsoft Sans Serif"/>
                <a:cs typeface="Microsoft Sans Serif"/>
              </a:rPr>
              <a:t>i</a:t>
            </a:r>
            <a:r>
              <a:rPr sz="2000" spc="-50" dirty="0">
                <a:latin typeface="Microsoft Sans Serif"/>
                <a:cs typeface="Microsoft Sans Serif"/>
              </a:rPr>
              <a:t>ed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-35" dirty="0">
                <a:latin typeface="Microsoft Sans Serif"/>
                <a:cs typeface="Microsoft Sans Serif"/>
              </a:rPr>
              <a:t>b</a:t>
            </a:r>
            <a:r>
              <a:rPr sz="2000" spc="-85" dirty="0">
                <a:latin typeface="Microsoft Sans Serif"/>
                <a:cs typeface="Microsoft Sans Serif"/>
              </a:rPr>
              <a:t>y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5" dirty="0">
                <a:latin typeface="Microsoft Sans Serif"/>
                <a:cs typeface="Microsoft Sans Serif"/>
              </a:rPr>
              <a:t>b</a:t>
            </a:r>
            <a:r>
              <a:rPr sz="2000" spc="-15" dirty="0">
                <a:latin typeface="Microsoft Sans Serif"/>
                <a:cs typeface="Microsoft Sans Serif"/>
              </a:rPr>
              <a:t>oo</a:t>
            </a:r>
            <a:r>
              <a:rPr sz="2000" spc="-130" dirty="0">
                <a:latin typeface="Microsoft Sans Serif"/>
                <a:cs typeface="Microsoft Sans Serif"/>
              </a:rPr>
              <a:t>s</a:t>
            </a:r>
            <a:r>
              <a:rPr sz="2000" spc="90" dirty="0">
                <a:latin typeface="Microsoft Sans Serif"/>
                <a:cs typeface="Microsoft Sans Serif"/>
              </a:rPr>
              <a:t>t</a:t>
            </a:r>
            <a:r>
              <a:rPr sz="2000" spc="-45" dirty="0">
                <a:latin typeface="Microsoft Sans Serif"/>
                <a:cs typeface="Microsoft Sans Serif"/>
              </a:rPr>
              <a:t>er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-105" dirty="0">
                <a:latin typeface="Microsoft Sans Serif"/>
                <a:cs typeface="Microsoft Sans Serif"/>
              </a:rPr>
              <a:t>v</a:t>
            </a:r>
            <a:r>
              <a:rPr sz="2000" spc="-60" dirty="0">
                <a:latin typeface="Microsoft Sans Serif"/>
                <a:cs typeface="Microsoft Sans Serif"/>
              </a:rPr>
              <a:t>e</a:t>
            </a:r>
            <a:r>
              <a:rPr sz="2000" spc="25" dirty="0">
                <a:latin typeface="Microsoft Sans Serif"/>
                <a:cs typeface="Microsoft Sans Serif"/>
              </a:rPr>
              <a:t>r</a:t>
            </a:r>
            <a:r>
              <a:rPr sz="2000" spc="-130" dirty="0">
                <a:latin typeface="Microsoft Sans Serif"/>
                <a:cs typeface="Microsoft Sans Serif"/>
              </a:rPr>
              <a:t>s</a:t>
            </a:r>
            <a:r>
              <a:rPr sz="2000" spc="10" dirty="0">
                <a:latin typeface="Microsoft Sans Serif"/>
                <a:cs typeface="Microsoft Sans Serif"/>
              </a:rPr>
              <a:t>i</a:t>
            </a:r>
            <a:r>
              <a:rPr sz="2000" spc="-15" dirty="0">
                <a:latin typeface="Microsoft Sans Serif"/>
                <a:cs typeface="Microsoft Sans Serif"/>
              </a:rPr>
              <a:t>o</a:t>
            </a:r>
            <a:r>
              <a:rPr sz="2000" spc="-35" dirty="0">
                <a:latin typeface="Microsoft Sans Serif"/>
                <a:cs typeface="Microsoft Sans Serif"/>
              </a:rPr>
              <a:t>n  F9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5" dirty="0">
                <a:latin typeface="Microsoft Sans Serif"/>
                <a:cs typeface="Microsoft Sans Serif"/>
              </a:rPr>
              <a:t>v1.1</a:t>
            </a:r>
            <a:r>
              <a:rPr sz="2000" spc="70" dirty="0">
                <a:latin typeface="Microsoft Sans Serif"/>
                <a:cs typeface="Microsoft Sans Serif"/>
              </a:rPr>
              <a:t> </a:t>
            </a:r>
            <a:r>
              <a:rPr sz="2000" spc="-135" dirty="0">
                <a:latin typeface="Microsoft Sans Serif"/>
                <a:cs typeface="Microsoft Sans Serif"/>
              </a:rPr>
              <a:t>as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60" dirty="0">
                <a:latin typeface="Microsoft Sans Serif"/>
                <a:cs typeface="Microsoft Sans Serif"/>
              </a:rPr>
              <a:t>2928.4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8751" y="413510"/>
            <a:ext cx="6836409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700" spc="-150" dirty="0">
                <a:solidFill>
                  <a:srgbClr val="0B49CB"/>
                </a:solidFill>
                <a:latin typeface="Microsoft Sans Serif"/>
                <a:cs typeface="Microsoft Sans Serif"/>
              </a:rPr>
              <a:t>Average</a:t>
            </a:r>
            <a:r>
              <a:rPr sz="3700" spc="114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3700" spc="-150" dirty="0">
                <a:solidFill>
                  <a:srgbClr val="0B49CB"/>
                </a:solidFill>
                <a:latin typeface="Microsoft Sans Serif"/>
                <a:cs typeface="Microsoft Sans Serif"/>
              </a:rPr>
              <a:t>Payload</a:t>
            </a:r>
            <a:r>
              <a:rPr sz="3700" spc="125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3700" spc="-229" dirty="0">
                <a:solidFill>
                  <a:srgbClr val="0B49CB"/>
                </a:solidFill>
                <a:latin typeface="Microsoft Sans Serif"/>
                <a:cs typeface="Microsoft Sans Serif"/>
              </a:rPr>
              <a:t>Mass</a:t>
            </a:r>
            <a:r>
              <a:rPr sz="3700" spc="125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3700" spc="-100" dirty="0">
                <a:solidFill>
                  <a:srgbClr val="0B49CB"/>
                </a:solidFill>
                <a:latin typeface="Microsoft Sans Serif"/>
                <a:cs typeface="Microsoft Sans Serif"/>
              </a:rPr>
              <a:t>by</a:t>
            </a:r>
            <a:r>
              <a:rPr sz="3700" spc="130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3700" spc="-65" dirty="0">
                <a:solidFill>
                  <a:srgbClr val="0B49CB"/>
                </a:solidFill>
                <a:latin typeface="Microsoft Sans Serif"/>
                <a:cs typeface="Microsoft Sans Serif"/>
              </a:rPr>
              <a:t>F9</a:t>
            </a:r>
            <a:r>
              <a:rPr sz="3700" spc="120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3700" spc="10" dirty="0">
                <a:solidFill>
                  <a:srgbClr val="0B49CB"/>
                </a:solidFill>
                <a:latin typeface="Microsoft Sans Serif"/>
                <a:cs typeface="Microsoft Sans Serif"/>
              </a:rPr>
              <a:t>v1.1</a:t>
            </a:r>
            <a:endParaRPr sz="3700">
              <a:latin typeface="Microsoft Sans Serif"/>
              <a:cs typeface="Microsoft Sans Serif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576072" y="2615183"/>
            <a:ext cx="8708390" cy="3435350"/>
            <a:chOff x="576072" y="2615183"/>
            <a:chExt cx="8708390" cy="343535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6072" y="2615183"/>
              <a:ext cx="8708136" cy="343509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0011" y="2810680"/>
              <a:ext cx="8121322" cy="2845930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80"/>
              </a:spcBef>
            </a:pPr>
            <a:fld id="{81D60167-4931-47E6-BA6A-407CBD079E47}" type="slidenum">
              <a:rPr spc="75" dirty="0"/>
              <a:t>28</a:t>
            </a:fld>
            <a:endParaRPr spc="75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23351" y="1391411"/>
            <a:ext cx="8561070" cy="1217295"/>
          </a:xfrm>
          <a:prstGeom prst="rect">
            <a:avLst/>
          </a:prstGeom>
        </p:spPr>
        <p:txBody>
          <a:bodyPr vert="horz" wrap="square" lIns="0" tIns="1651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00"/>
              </a:spcBef>
            </a:pPr>
            <a:r>
              <a:rPr sz="2000" spc="-330" dirty="0">
                <a:latin typeface="Microsoft Sans Serif"/>
                <a:cs typeface="Microsoft Sans Serif"/>
              </a:rPr>
              <a:t>W</a:t>
            </a:r>
            <a:r>
              <a:rPr sz="2000" spc="-114" dirty="0">
                <a:latin typeface="Microsoft Sans Serif"/>
                <a:cs typeface="Microsoft Sans Serif"/>
              </a:rPr>
              <a:t>e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-55" dirty="0">
                <a:latin typeface="Microsoft Sans Serif"/>
                <a:cs typeface="Microsoft Sans Serif"/>
              </a:rPr>
              <a:t>u</a:t>
            </a:r>
            <a:r>
              <a:rPr sz="2000" spc="-130" dirty="0">
                <a:latin typeface="Microsoft Sans Serif"/>
                <a:cs typeface="Microsoft Sans Serif"/>
              </a:rPr>
              <a:t>s</a:t>
            </a:r>
            <a:r>
              <a:rPr sz="2000" spc="-114" dirty="0">
                <a:latin typeface="Microsoft Sans Serif"/>
                <a:cs typeface="Microsoft Sans Serif"/>
              </a:rPr>
              <a:t>e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90" dirty="0">
                <a:latin typeface="Microsoft Sans Serif"/>
                <a:cs typeface="Microsoft Sans Serif"/>
              </a:rPr>
              <a:t>t</a:t>
            </a:r>
            <a:r>
              <a:rPr sz="2000" spc="-55" dirty="0">
                <a:latin typeface="Microsoft Sans Serif"/>
                <a:cs typeface="Microsoft Sans Serif"/>
              </a:rPr>
              <a:t>h</a:t>
            </a:r>
            <a:r>
              <a:rPr sz="2000" spc="-114" dirty="0">
                <a:latin typeface="Microsoft Sans Serif"/>
                <a:cs typeface="Microsoft Sans Serif"/>
              </a:rPr>
              <a:t>e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-105" dirty="0">
                <a:latin typeface="Microsoft Sans Serif"/>
                <a:cs typeface="Microsoft Sans Serif"/>
              </a:rPr>
              <a:t>m</a:t>
            </a:r>
            <a:r>
              <a:rPr sz="2000" spc="10" dirty="0">
                <a:latin typeface="Microsoft Sans Serif"/>
                <a:cs typeface="Microsoft Sans Serif"/>
              </a:rPr>
              <a:t>i</a:t>
            </a:r>
            <a:r>
              <a:rPr sz="2000" spc="-55" dirty="0">
                <a:latin typeface="Microsoft Sans Serif"/>
                <a:cs typeface="Microsoft Sans Serif"/>
              </a:rPr>
              <a:t>n</a:t>
            </a:r>
            <a:r>
              <a:rPr sz="2000" spc="-130" dirty="0">
                <a:latin typeface="Microsoft Sans Serif"/>
                <a:cs typeface="Microsoft Sans Serif"/>
              </a:rPr>
              <a:t>(</a:t>
            </a:r>
            <a:r>
              <a:rPr sz="2000" spc="-125" dirty="0">
                <a:latin typeface="Microsoft Sans Serif"/>
                <a:cs typeface="Microsoft Sans Serif"/>
              </a:rPr>
              <a:t>)</a:t>
            </a:r>
            <a:r>
              <a:rPr sz="2000" spc="60" dirty="0">
                <a:latin typeface="Microsoft Sans Serif"/>
                <a:cs typeface="Microsoft Sans Serif"/>
              </a:rPr>
              <a:t> </a:t>
            </a:r>
            <a:r>
              <a:rPr sz="2000" spc="5" dirty="0">
                <a:latin typeface="Microsoft Sans Serif"/>
                <a:cs typeface="Microsoft Sans Serif"/>
              </a:rPr>
              <a:t>f</a:t>
            </a:r>
            <a:r>
              <a:rPr sz="2000" spc="-55" dirty="0">
                <a:latin typeface="Microsoft Sans Serif"/>
                <a:cs typeface="Microsoft Sans Serif"/>
              </a:rPr>
              <a:t>un</a:t>
            </a:r>
            <a:r>
              <a:rPr sz="2000" spc="-130" dirty="0">
                <a:latin typeface="Microsoft Sans Serif"/>
                <a:cs typeface="Microsoft Sans Serif"/>
              </a:rPr>
              <a:t>c</a:t>
            </a:r>
            <a:r>
              <a:rPr sz="2000" spc="90" dirty="0">
                <a:latin typeface="Microsoft Sans Serif"/>
                <a:cs typeface="Microsoft Sans Serif"/>
              </a:rPr>
              <a:t>t</a:t>
            </a:r>
            <a:r>
              <a:rPr sz="2000" spc="10" dirty="0">
                <a:latin typeface="Microsoft Sans Serif"/>
                <a:cs typeface="Microsoft Sans Serif"/>
              </a:rPr>
              <a:t>i</a:t>
            </a:r>
            <a:r>
              <a:rPr sz="2000" spc="-15" dirty="0">
                <a:latin typeface="Microsoft Sans Serif"/>
                <a:cs typeface="Microsoft Sans Serif"/>
              </a:rPr>
              <a:t>o</a:t>
            </a:r>
            <a:r>
              <a:rPr sz="2000" spc="-55" dirty="0">
                <a:latin typeface="Microsoft Sans Serif"/>
                <a:cs typeface="Microsoft Sans Serif"/>
              </a:rPr>
              <a:t>n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90" dirty="0">
                <a:latin typeface="Microsoft Sans Serif"/>
                <a:cs typeface="Microsoft Sans Serif"/>
              </a:rPr>
              <a:t>t</a:t>
            </a:r>
            <a:r>
              <a:rPr sz="2000" spc="-10" dirty="0">
                <a:latin typeface="Microsoft Sans Serif"/>
                <a:cs typeface="Microsoft Sans Serif"/>
              </a:rPr>
              <a:t>o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5" dirty="0">
                <a:latin typeface="Microsoft Sans Serif"/>
                <a:cs typeface="Microsoft Sans Serif"/>
              </a:rPr>
              <a:t>f</a:t>
            </a:r>
            <a:r>
              <a:rPr sz="2000" spc="10" dirty="0">
                <a:latin typeface="Microsoft Sans Serif"/>
                <a:cs typeface="Microsoft Sans Serif"/>
              </a:rPr>
              <a:t>i</a:t>
            </a:r>
            <a:r>
              <a:rPr sz="2000" spc="-55" dirty="0">
                <a:latin typeface="Microsoft Sans Serif"/>
                <a:cs typeface="Microsoft Sans Serif"/>
              </a:rPr>
              <a:t>n</a:t>
            </a:r>
            <a:r>
              <a:rPr sz="2000" spc="10" dirty="0">
                <a:latin typeface="Microsoft Sans Serif"/>
                <a:cs typeface="Microsoft Sans Serif"/>
              </a:rPr>
              <a:t>d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90" dirty="0">
                <a:latin typeface="Microsoft Sans Serif"/>
                <a:cs typeface="Microsoft Sans Serif"/>
              </a:rPr>
              <a:t>t</a:t>
            </a:r>
            <a:r>
              <a:rPr sz="2000" spc="-55" dirty="0">
                <a:latin typeface="Microsoft Sans Serif"/>
                <a:cs typeface="Microsoft Sans Serif"/>
              </a:rPr>
              <a:t>h</a:t>
            </a:r>
            <a:r>
              <a:rPr sz="2000" spc="-114" dirty="0">
                <a:latin typeface="Microsoft Sans Serif"/>
                <a:cs typeface="Microsoft Sans Serif"/>
              </a:rPr>
              <a:t>e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-45" dirty="0">
                <a:latin typeface="Microsoft Sans Serif"/>
                <a:cs typeface="Microsoft Sans Serif"/>
              </a:rPr>
              <a:t>r</a:t>
            </a:r>
            <a:r>
              <a:rPr sz="2000" spc="-125" dirty="0">
                <a:latin typeface="Microsoft Sans Serif"/>
                <a:cs typeface="Microsoft Sans Serif"/>
              </a:rPr>
              <a:t>e</a:t>
            </a:r>
            <a:r>
              <a:rPr sz="2000" spc="-120" dirty="0">
                <a:latin typeface="Microsoft Sans Serif"/>
                <a:cs typeface="Microsoft Sans Serif"/>
              </a:rPr>
              <a:t>s</a:t>
            </a:r>
            <a:r>
              <a:rPr sz="2000" spc="-55" dirty="0">
                <a:latin typeface="Microsoft Sans Serif"/>
                <a:cs typeface="Microsoft Sans Serif"/>
              </a:rPr>
              <a:t>u</a:t>
            </a:r>
            <a:r>
              <a:rPr sz="2000" spc="10" dirty="0">
                <a:latin typeface="Microsoft Sans Serif"/>
                <a:cs typeface="Microsoft Sans Serif"/>
              </a:rPr>
              <a:t>l</a:t>
            </a:r>
            <a:r>
              <a:rPr sz="2000" spc="90" dirty="0">
                <a:latin typeface="Microsoft Sans Serif"/>
                <a:cs typeface="Microsoft Sans Serif"/>
              </a:rPr>
              <a:t>t</a:t>
            </a:r>
            <a:endParaRPr sz="2000">
              <a:latin typeface="Microsoft Sans Serif"/>
              <a:cs typeface="Microsoft Sans Serif"/>
            </a:endParaRPr>
          </a:p>
          <a:p>
            <a:pPr marL="38100" marR="30480">
              <a:lnSpc>
                <a:spcPts val="2180"/>
              </a:lnSpc>
              <a:spcBef>
                <a:spcPts val="1455"/>
              </a:spcBef>
            </a:pPr>
            <a:r>
              <a:rPr sz="2000" spc="-220" dirty="0">
                <a:latin typeface="Microsoft Sans Serif"/>
                <a:cs typeface="Microsoft Sans Serif"/>
              </a:rPr>
              <a:t>We</a:t>
            </a:r>
            <a:r>
              <a:rPr sz="2000" spc="70" dirty="0">
                <a:latin typeface="Microsoft Sans Serif"/>
                <a:cs typeface="Microsoft Sans Serif"/>
              </a:rPr>
              <a:t> </a:t>
            </a:r>
            <a:r>
              <a:rPr sz="2000" spc="-50" dirty="0">
                <a:latin typeface="Microsoft Sans Serif"/>
                <a:cs typeface="Microsoft Sans Serif"/>
              </a:rPr>
              <a:t>observed</a:t>
            </a:r>
            <a:r>
              <a:rPr sz="2000" spc="7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that</a:t>
            </a:r>
            <a:r>
              <a:rPr sz="2000" spc="75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the</a:t>
            </a:r>
            <a:r>
              <a:rPr sz="2000" spc="70" dirty="0">
                <a:latin typeface="Microsoft Sans Serif"/>
                <a:cs typeface="Microsoft Sans Serif"/>
              </a:rPr>
              <a:t> </a:t>
            </a:r>
            <a:r>
              <a:rPr sz="2000" spc="-55" dirty="0">
                <a:latin typeface="Microsoft Sans Serif"/>
                <a:cs typeface="Microsoft Sans Serif"/>
              </a:rPr>
              <a:t>dates</a:t>
            </a:r>
            <a:r>
              <a:rPr sz="2000" spc="70" dirty="0">
                <a:latin typeface="Microsoft Sans Serif"/>
                <a:cs typeface="Microsoft Sans Serif"/>
              </a:rPr>
              <a:t> </a:t>
            </a:r>
            <a:r>
              <a:rPr sz="2000" spc="-5" dirty="0">
                <a:latin typeface="Microsoft Sans Serif"/>
                <a:cs typeface="Microsoft Sans Serif"/>
              </a:rPr>
              <a:t>of</a:t>
            </a:r>
            <a:r>
              <a:rPr sz="2000" spc="335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the</a:t>
            </a:r>
            <a:r>
              <a:rPr sz="2000" spc="75" dirty="0">
                <a:latin typeface="Microsoft Sans Serif"/>
                <a:cs typeface="Microsoft Sans Serif"/>
              </a:rPr>
              <a:t> </a:t>
            </a:r>
            <a:r>
              <a:rPr sz="2000" spc="10" dirty="0">
                <a:latin typeface="Microsoft Sans Serif"/>
                <a:cs typeface="Microsoft Sans Serif"/>
              </a:rPr>
              <a:t>first</a:t>
            </a:r>
            <a:r>
              <a:rPr sz="2000" spc="75" dirty="0">
                <a:latin typeface="Microsoft Sans Serif"/>
                <a:cs typeface="Microsoft Sans Serif"/>
              </a:rPr>
              <a:t> </a:t>
            </a:r>
            <a:r>
              <a:rPr sz="2000" spc="-85" dirty="0">
                <a:latin typeface="Microsoft Sans Serif"/>
                <a:cs typeface="Microsoft Sans Serif"/>
              </a:rPr>
              <a:t>successful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-30" dirty="0">
                <a:latin typeface="Microsoft Sans Serif"/>
                <a:cs typeface="Microsoft Sans Serif"/>
              </a:rPr>
              <a:t>landing</a:t>
            </a:r>
            <a:r>
              <a:rPr sz="2000" spc="70" dirty="0">
                <a:latin typeface="Microsoft Sans Serif"/>
                <a:cs typeface="Microsoft Sans Serif"/>
              </a:rPr>
              <a:t> </a:t>
            </a:r>
            <a:r>
              <a:rPr sz="2000" spc="-50" dirty="0">
                <a:latin typeface="Microsoft Sans Serif"/>
                <a:cs typeface="Microsoft Sans Serif"/>
              </a:rPr>
              <a:t>outcome</a:t>
            </a:r>
            <a:r>
              <a:rPr sz="2000" spc="70" dirty="0">
                <a:latin typeface="Microsoft Sans Serif"/>
                <a:cs typeface="Microsoft Sans Serif"/>
              </a:rPr>
              <a:t> </a:t>
            </a:r>
            <a:r>
              <a:rPr sz="2000" spc="-35" dirty="0">
                <a:latin typeface="Microsoft Sans Serif"/>
                <a:cs typeface="Microsoft Sans Serif"/>
              </a:rPr>
              <a:t>on</a:t>
            </a:r>
            <a:r>
              <a:rPr sz="2000" spc="70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ground </a:t>
            </a:r>
            <a:r>
              <a:rPr sz="2000" spc="-515" dirty="0">
                <a:latin typeface="Microsoft Sans Serif"/>
                <a:cs typeface="Microsoft Sans Serif"/>
              </a:rPr>
              <a:t> </a:t>
            </a:r>
            <a:r>
              <a:rPr sz="2000" spc="-40" dirty="0">
                <a:latin typeface="Microsoft Sans Serif"/>
                <a:cs typeface="Microsoft Sans Serif"/>
              </a:rPr>
              <a:t>pad</a:t>
            </a:r>
            <a:r>
              <a:rPr sz="2000" spc="60" dirty="0">
                <a:latin typeface="Microsoft Sans Serif"/>
                <a:cs typeface="Microsoft Sans Serif"/>
              </a:rPr>
              <a:t> </a:t>
            </a:r>
            <a:r>
              <a:rPr sz="2000" spc="-105" dirty="0">
                <a:latin typeface="Microsoft Sans Serif"/>
                <a:cs typeface="Microsoft Sans Serif"/>
              </a:rPr>
              <a:t>was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80" dirty="0">
                <a:latin typeface="Microsoft Sans Serif"/>
                <a:cs typeface="Microsoft Sans Serif"/>
              </a:rPr>
              <a:t>22</a:t>
            </a:r>
            <a:r>
              <a:rPr sz="1950" spc="120" baseline="25641" dirty="0">
                <a:latin typeface="SimSun"/>
                <a:cs typeface="SimSun"/>
              </a:rPr>
              <a:t>nd</a:t>
            </a:r>
            <a:r>
              <a:rPr sz="1950" spc="-52" baseline="25641" dirty="0">
                <a:latin typeface="SimSun"/>
                <a:cs typeface="SimSun"/>
              </a:rPr>
              <a:t> </a:t>
            </a:r>
            <a:r>
              <a:rPr sz="2000" spc="-80" dirty="0">
                <a:latin typeface="Microsoft Sans Serif"/>
                <a:cs typeface="Microsoft Sans Serif"/>
              </a:rPr>
              <a:t>December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95" dirty="0">
                <a:latin typeface="Microsoft Sans Serif"/>
                <a:cs typeface="Microsoft Sans Serif"/>
              </a:rPr>
              <a:t>2015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751" y="413510"/>
            <a:ext cx="7578090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5" dirty="0"/>
              <a:t>First</a:t>
            </a:r>
            <a:r>
              <a:rPr spc="120" dirty="0"/>
              <a:t> </a:t>
            </a:r>
            <a:r>
              <a:rPr spc="-180" dirty="0"/>
              <a:t>Successful</a:t>
            </a:r>
            <a:r>
              <a:rPr spc="120" dirty="0"/>
              <a:t> </a:t>
            </a:r>
            <a:r>
              <a:rPr spc="-120" dirty="0"/>
              <a:t>Ground</a:t>
            </a:r>
            <a:r>
              <a:rPr spc="125" dirty="0"/>
              <a:t> </a:t>
            </a:r>
            <a:r>
              <a:rPr spc="-80" dirty="0"/>
              <a:t>Landing</a:t>
            </a:r>
            <a:r>
              <a:rPr spc="125" dirty="0"/>
              <a:t> </a:t>
            </a:r>
            <a:r>
              <a:rPr spc="-95" dirty="0"/>
              <a:t>Date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615695" y="2752344"/>
            <a:ext cx="9244965" cy="3325495"/>
            <a:chOff x="615695" y="2752344"/>
            <a:chExt cx="9244965" cy="332549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5695" y="2752344"/>
              <a:ext cx="9244584" cy="3325367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9123" y="2947568"/>
              <a:ext cx="8659723" cy="2738547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80"/>
              </a:spcBef>
            </a:pPr>
            <a:fld id="{81D60167-4931-47E6-BA6A-407CBD079E47}" type="slidenum">
              <a:rPr spc="75" dirty="0"/>
              <a:t>29</a:t>
            </a:fld>
            <a:endParaRPr spc="75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751" y="1413285"/>
            <a:ext cx="5659120" cy="4763135"/>
          </a:xfrm>
          <a:prstGeom prst="rect">
            <a:avLst/>
          </a:prstGeom>
        </p:spPr>
        <p:txBody>
          <a:bodyPr vert="horz" wrap="square" lIns="0" tIns="161290" rIns="0" bIns="0" rtlCol="0">
            <a:spAutoFit/>
          </a:bodyPr>
          <a:lstStyle/>
          <a:p>
            <a:pPr marL="227965" marR="2404745" indent="-227965" algn="r">
              <a:lnSpc>
                <a:spcPct val="100000"/>
              </a:lnSpc>
              <a:spcBef>
                <a:spcPts val="1270"/>
              </a:spcBef>
              <a:buFont typeface="Arial MT"/>
              <a:buChar char="•"/>
              <a:tabLst>
                <a:tab pos="227965" algn="l"/>
                <a:tab pos="228600" algn="l"/>
              </a:tabLst>
            </a:pPr>
            <a:r>
              <a:rPr sz="20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Summary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000" spc="3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methodologies</a:t>
            </a:r>
            <a:endParaRPr sz="2000" dirty="0">
              <a:latin typeface="Microsoft Sans Serif"/>
              <a:cs typeface="Microsoft Sans Serif"/>
            </a:endParaRPr>
          </a:p>
          <a:p>
            <a:pPr marL="227965" marR="2378710" lvl="1" indent="-227965" algn="r">
              <a:lnSpc>
                <a:spcPct val="100000"/>
              </a:lnSpc>
              <a:spcBef>
                <a:spcPts val="994"/>
              </a:spcBef>
              <a:buChar char="-"/>
              <a:tabLst>
                <a:tab pos="227965" algn="l"/>
                <a:tab pos="228600" algn="l"/>
              </a:tabLst>
            </a:pP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Collection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through</a:t>
            </a:r>
            <a:r>
              <a:rPr sz="17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API</a:t>
            </a:r>
            <a:endParaRPr sz="1700" dirty="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055"/>
              </a:spcBef>
              <a:buChar char="-"/>
              <a:tabLst>
                <a:tab pos="697865" algn="l"/>
                <a:tab pos="698500" algn="l"/>
              </a:tabLst>
            </a:pP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Collection</a:t>
            </a:r>
            <a:r>
              <a:rPr sz="17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7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Web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Scraping</a:t>
            </a:r>
            <a:endParaRPr sz="1700" dirty="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960"/>
              </a:spcBef>
              <a:buChar char="-"/>
              <a:tabLst>
                <a:tab pos="697865" algn="l"/>
                <a:tab pos="698500" algn="l"/>
              </a:tabLst>
            </a:pP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7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Wrangling</a:t>
            </a:r>
            <a:endParaRPr sz="1700" dirty="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960"/>
              </a:spcBef>
              <a:buChar char="-"/>
              <a:tabLst>
                <a:tab pos="697865" algn="l"/>
                <a:tab pos="698500" algn="l"/>
              </a:tabLst>
            </a:pP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Exploratory</a:t>
            </a:r>
            <a:r>
              <a:rPr sz="17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7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55" dirty="0">
                <a:solidFill>
                  <a:srgbClr val="292929"/>
                </a:solidFill>
                <a:latin typeface="Microsoft Sans Serif"/>
                <a:cs typeface="Microsoft Sans Serif"/>
              </a:rPr>
              <a:t>SQL</a:t>
            </a:r>
            <a:endParaRPr sz="1700" dirty="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060"/>
              </a:spcBef>
              <a:buChar char="-"/>
              <a:tabLst>
                <a:tab pos="697865" algn="l"/>
                <a:tab pos="698500" algn="l"/>
              </a:tabLst>
            </a:pP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Exploratory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7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17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7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Visualization</a:t>
            </a:r>
            <a:endParaRPr sz="1700" dirty="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960"/>
              </a:spcBef>
              <a:buChar char="-"/>
              <a:tabLst>
                <a:tab pos="697865" algn="l"/>
                <a:tab pos="698500" algn="l"/>
              </a:tabLst>
            </a:pP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Interactive</a:t>
            </a:r>
            <a:r>
              <a:rPr sz="17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Analytics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7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Folium</a:t>
            </a:r>
            <a:endParaRPr sz="1700" dirty="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960"/>
              </a:spcBef>
              <a:buChar char="-"/>
              <a:tabLst>
                <a:tab pos="697865" algn="l"/>
                <a:tab pos="698500" algn="l"/>
              </a:tabLst>
            </a:pPr>
            <a:r>
              <a:rPr sz="17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Machine</a:t>
            </a:r>
            <a:r>
              <a:rPr sz="17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Learning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Prediction</a:t>
            </a:r>
            <a:endParaRPr sz="1700" dirty="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969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0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Summary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000" spc="3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all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results</a:t>
            </a:r>
            <a:endParaRPr sz="2000" dirty="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994"/>
              </a:spcBef>
              <a:buChar char="-"/>
              <a:tabLst>
                <a:tab pos="697865" algn="l"/>
                <a:tab pos="698500" algn="l"/>
              </a:tabLst>
            </a:pP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Exploratory</a:t>
            </a:r>
            <a:r>
              <a:rPr sz="17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</a:t>
            </a:r>
            <a:endParaRPr sz="1700" dirty="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960"/>
              </a:spcBef>
              <a:buChar char="-"/>
              <a:tabLst>
                <a:tab pos="697865" algn="l"/>
                <a:tab pos="698500" algn="l"/>
              </a:tabLst>
            </a:pP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Interactive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analytics</a:t>
            </a:r>
            <a:r>
              <a:rPr sz="17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screenshots</a:t>
            </a:r>
            <a:endParaRPr sz="1700" dirty="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055"/>
              </a:spcBef>
              <a:buChar char="-"/>
              <a:tabLst>
                <a:tab pos="697865" algn="l"/>
                <a:tab pos="698500" algn="l"/>
              </a:tabLst>
            </a:pP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Predictive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Analytics</a:t>
            </a:r>
            <a:r>
              <a:rPr sz="17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Machine</a:t>
            </a:r>
            <a:r>
              <a:rPr sz="17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Learning</a:t>
            </a:r>
            <a:r>
              <a:rPr sz="17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Lab</a:t>
            </a:r>
            <a:endParaRPr sz="1700" dirty="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204930" y="6101139"/>
            <a:ext cx="199390" cy="2559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z="1600" spc="75" dirty="0">
                <a:solidFill>
                  <a:srgbClr val="1C7DDB"/>
                </a:solidFill>
                <a:latin typeface="Microsoft Sans Serif"/>
                <a:cs typeface="Microsoft Sans Serif"/>
              </a:rPr>
              <a:t>3</a:t>
            </a:fld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751" y="413510"/>
            <a:ext cx="3883660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60" dirty="0"/>
              <a:t>Executive</a:t>
            </a:r>
            <a:r>
              <a:rPr spc="55" dirty="0"/>
              <a:t> </a:t>
            </a:r>
            <a:r>
              <a:rPr spc="-180" dirty="0"/>
              <a:t>Summary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751" y="1586484"/>
            <a:ext cx="9011285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000" spc="-220" dirty="0">
                <a:latin typeface="Microsoft Sans Serif"/>
                <a:cs typeface="Microsoft Sans Serif"/>
              </a:rPr>
              <a:t>We</a:t>
            </a:r>
            <a:r>
              <a:rPr sz="2000" spc="-215" dirty="0">
                <a:latin typeface="Microsoft Sans Serif"/>
                <a:cs typeface="Microsoft Sans Serif"/>
              </a:rPr>
              <a:t> </a:t>
            </a:r>
            <a:r>
              <a:rPr sz="2000" spc="-70" dirty="0">
                <a:latin typeface="Microsoft Sans Serif"/>
                <a:cs typeface="Microsoft Sans Serif"/>
              </a:rPr>
              <a:t>used </a:t>
            </a:r>
            <a:r>
              <a:rPr sz="2000" spc="-25" dirty="0">
                <a:latin typeface="Microsoft Sans Serif"/>
                <a:cs typeface="Microsoft Sans Serif"/>
              </a:rPr>
              <a:t>the </a:t>
            </a:r>
            <a:r>
              <a:rPr sz="2925" b="1" spc="-82" baseline="1424" dirty="0">
                <a:latin typeface="Trebuchet MS"/>
                <a:cs typeface="Trebuchet MS"/>
              </a:rPr>
              <a:t>WHERE </a:t>
            </a:r>
            <a:r>
              <a:rPr sz="2000" spc="-90" dirty="0">
                <a:latin typeface="Microsoft Sans Serif"/>
                <a:cs typeface="Microsoft Sans Serif"/>
              </a:rPr>
              <a:t>clause</a:t>
            </a:r>
            <a:r>
              <a:rPr sz="2000" spc="-85" dirty="0">
                <a:latin typeface="Microsoft Sans Serif"/>
                <a:cs typeface="Microsoft Sans Serif"/>
              </a:rPr>
              <a:t> </a:t>
            </a:r>
            <a:r>
              <a:rPr sz="2000" spc="40" dirty="0">
                <a:latin typeface="Microsoft Sans Serif"/>
                <a:cs typeface="Microsoft Sans Serif"/>
              </a:rPr>
              <a:t>to </a:t>
            </a:r>
            <a:r>
              <a:rPr sz="2000" spc="5" dirty="0">
                <a:latin typeface="Microsoft Sans Serif"/>
                <a:cs typeface="Microsoft Sans Serif"/>
              </a:rPr>
              <a:t>filter </a:t>
            </a:r>
            <a:r>
              <a:rPr sz="2000" spc="-5" dirty="0">
                <a:latin typeface="Microsoft Sans Serif"/>
                <a:cs typeface="Microsoft Sans Serif"/>
              </a:rPr>
              <a:t>for </a:t>
            </a:r>
            <a:r>
              <a:rPr sz="2000" spc="-30" dirty="0">
                <a:latin typeface="Microsoft Sans Serif"/>
                <a:cs typeface="Microsoft Sans Serif"/>
              </a:rPr>
              <a:t>boosters </a:t>
            </a:r>
            <a:r>
              <a:rPr sz="2000" spc="-45" dirty="0">
                <a:latin typeface="Microsoft Sans Serif"/>
                <a:cs typeface="Microsoft Sans Serif"/>
              </a:rPr>
              <a:t>which </a:t>
            </a:r>
            <a:r>
              <a:rPr sz="2000" spc="-110" dirty="0">
                <a:latin typeface="Microsoft Sans Serif"/>
                <a:cs typeface="Microsoft Sans Serif"/>
              </a:rPr>
              <a:t>have</a:t>
            </a:r>
            <a:r>
              <a:rPr sz="2000" spc="-105" dirty="0">
                <a:latin typeface="Microsoft Sans Serif"/>
                <a:cs typeface="Microsoft Sans Serif"/>
              </a:rPr>
              <a:t> </a:t>
            </a:r>
            <a:r>
              <a:rPr sz="2000" spc="-75" dirty="0">
                <a:latin typeface="Microsoft Sans Serif"/>
                <a:cs typeface="Microsoft Sans Serif"/>
              </a:rPr>
              <a:t>successfully</a:t>
            </a:r>
            <a:r>
              <a:rPr sz="2000" spc="-70" dirty="0">
                <a:latin typeface="Microsoft Sans Serif"/>
                <a:cs typeface="Microsoft Sans Serif"/>
              </a:rPr>
              <a:t> </a:t>
            </a:r>
            <a:r>
              <a:rPr sz="2000" spc="-45" dirty="0">
                <a:latin typeface="Microsoft Sans Serif"/>
                <a:cs typeface="Microsoft Sans Serif"/>
              </a:rPr>
              <a:t>landed </a:t>
            </a:r>
            <a:r>
              <a:rPr sz="2000" spc="-35" dirty="0">
                <a:latin typeface="Microsoft Sans Serif"/>
                <a:cs typeface="Microsoft Sans Serif"/>
              </a:rPr>
              <a:t>on </a:t>
            </a:r>
            <a:r>
              <a:rPr sz="2000" spc="-520" dirty="0">
                <a:latin typeface="Microsoft Sans Serif"/>
                <a:cs typeface="Microsoft Sans Serif"/>
              </a:rPr>
              <a:t> </a:t>
            </a:r>
            <a:r>
              <a:rPr sz="2000" spc="-35" dirty="0">
                <a:latin typeface="Microsoft Sans Serif"/>
                <a:cs typeface="Microsoft Sans Serif"/>
              </a:rPr>
              <a:t>drone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-40" dirty="0">
                <a:latin typeface="Microsoft Sans Serif"/>
                <a:cs typeface="Microsoft Sans Serif"/>
              </a:rPr>
              <a:t>ship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-60" dirty="0">
                <a:latin typeface="Microsoft Sans Serif"/>
                <a:cs typeface="Microsoft Sans Serif"/>
              </a:rPr>
              <a:t>and</a:t>
            </a:r>
            <a:r>
              <a:rPr sz="2000" spc="70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applied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the</a:t>
            </a:r>
            <a:r>
              <a:rPr sz="2000" spc="70" dirty="0">
                <a:latin typeface="Microsoft Sans Serif"/>
                <a:cs typeface="Microsoft Sans Serif"/>
              </a:rPr>
              <a:t> </a:t>
            </a:r>
            <a:r>
              <a:rPr sz="2925" b="1" spc="67" baseline="1424" dirty="0">
                <a:latin typeface="Trebuchet MS"/>
                <a:cs typeface="Trebuchet MS"/>
              </a:rPr>
              <a:t>AND</a:t>
            </a:r>
            <a:r>
              <a:rPr sz="2925" b="1" spc="15" baseline="1424" dirty="0">
                <a:latin typeface="Trebuchet MS"/>
                <a:cs typeface="Trebuchet MS"/>
              </a:rPr>
              <a:t> </a:t>
            </a:r>
            <a:r>
              <a:rPr sz="2000" spc="-15" dirty="0">
                <a:latin typeface="Microsoft Sans Serif"/>
                <a:cs typeface="Microsoft Sans Serif"/>
              </a:rPr>
              <a:t>condition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40" dirty="0">
                <a:latin typeface="Microsoft Sans Serif"/>
                <a:cs typeface="Microsoft Sans Serif"/>
              </a:rPr>
              <a:t>to</a:t>
            </a:r>
            <a:r>
              <a:rPr sz="2000" spc="70" dirty="0">
                <a:latin typeface="Microsoft Sans Serif"/>
                <a:cs typeface="Microsoft Sans Serif"/>
              </a:rPr>
              <a:t> </a:t>
            </a:r>
            <a:r>
              <a:rPr sz="2000" spc="-40" dirty="0">
                <a:latin typeface="Microsoft Sans Serif"/>
                <a:cs typeface="Microsoft Sans Serif"/>
              </a:rPr>
              <a:t>determine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-85" dirty="0">
                <a:latin typeface="Microsoft Sans Serif"/>
                <a:cs typeface="Microsoft Sans Serif"/>
              </a:rPr>
              <a:t>successful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-30" dirty="0">
                <a:latin typeface="Microsoft Sans Serif"/>
                <a:cs typeface="Microsoft Sans Serif"/>
              </a:rPr>
              <a:t>landing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with </a:t>
            </a:r>
            <a:r>
              <a:rPr sz="2000" spc="5" dirty="0">
                <a:latin typeface="Microsoft Sans Serif"/>
                <a:cs typeface="Microsoft Sans Serif"/>
              </a:rPr>
              <a:t> </a:t>
            </a:r>
            <a:r>
              <a:rPr sz="2000" spc="-50" dirty="0">
                <a:latin typeface="Microsoft Sans Serif"/>
                <a:cs typeface="Microsoft Sans Serif"/>
              </a:rPr>
              <a:t>payload</a:t>
            </a:r>
            <a:r>
              <a:rPr sz="2000" spc="60" dirty="0">
                <a:latin typeface="Microsoft Sans Serif"/>
                <a:cs typeface="Microsoft Sans Serif"/>
              </a:rPr>
              <a:t> </a:t>
            </a:r>
            <a:r>
              <a:rPr sz="2000" spc="-125" dirty="0">
                <a:latin typeface="Microsoft Sans Serif"/>
                <a:cs typeface="Microsoft Sans Serif"/>
              </a:rPr>
              <a:t>mass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-45" dirty="0">
                <a:latin typeface="Microsoft Sans Serif"/>
                <a:cs typeface="Microsoft Sans Serif"/>
              </a:rPr>
              <a:t>greater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-40" dirty="0">
                <a:latin typeface="Microsoft Sans Serif"/>
                <a:cs typeface="Microsoft Sans Serif"/>
              </a:rPr>
              <a:t>than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95" dirty="0">
                <a:latin typeface="Microsoft Sans Serif"/>
                <a:cs typeface="Microsoft Sans Serif"/>
              </a:rPr>
              <a:t>4000</a:t>
            </a:r>
            <a:r>
              <a:rPr sz="2000" spc="7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but</a:t>
            </a:r>
            <a:r>
              <a:rPr sz="2000" spc="70" dirty="0">
                <a:latin typeface="Microsoft Sans Serif"/>
                <a:cs typeface="Microsoft Sans Serif"/>
              </a:rPr>
              <a:t> </a:t>
            </a:r>
            <a:r>
              <a:rPr sz="2000" spc="-90" dirty="0">
                <a:latin typeface="Microsoft Sans Serif"/>
                <a:cs typeface="Microsoft Sans Serif"/>
              </a:rPr>
              <a:t>less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-40" dirty="0">
                <a:latin typeface="Microsoft Sans Serif"/>
                <a:cs typeface="Microsoft Sans Serif"/>
              </a:rPr>
              <a:t>than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95" dirty="0">
                <a:latin typeface="Microsoft Sans Serif"/>
                <a:cs typeface="Microsoft Sans Serif"/>
              </a:rPr>
              <a:t>6000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8751" y="544575"/>
            <a:ext cx="9603740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spc="-120" dirty="0">
                <a:solidFill>
                  <a:srgbClr val="0B49CB"/>
                </a:solidFill>
                <a:latin typeface="Microsoft Sans Serif"/>
                <a:cs typeface="Microsoft Sans Serif"/>
              </a:rPr>
              <a:t>Successful</a:t>
            </a:r>
            <a:r>
              <a:rPr sz="2500" spc="85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2500" spc="-60" dirty="0">
                <a:solidFill>
                  <a:srgbClr val="0B49CB"/>
                </a:solidFill>
                <a:latin typeface="Microsoft Sans Serif"/>
                <a:cs typeface="Microsoft Sans Serif"/>
              </a:rPr>
              <a:t>Drone</a:t>
            </a:r>
            <a:r>
              <a:rPr sz="2500" spc="95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2500" spc="-95" dirty="0">
                <a:solidFill>
                  <a:srgbClr val="0B49CB"/>
                </a:solidFill>
                <a:latin typeface="Microsoft Sans Serif"/>
                <a:cs typeface="Microsoft Sans Serif"/>
              </a:rPr>
              <a:t>Ship</a:t>
            </a:r>
            <a:r>
              <a:rPr sz="2500" spc="100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2500" spc="-55" dirty="0">
                <a:solidFill>
                  <a:srgbClr val="0B49CB"/>
                </a:solidFill>
                <a:latin typeface="Microsoft Sans Serif"/>
                <a:cs typeface="Microsoft Sans Serif"/>
              </a:rPr>
              <a:t>Landing</a:t>
            </a:r>
            <a:r>
              <a:rPr sz="2500" spc="95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2500" dirty="0">
                <a:solidFill>
                  <a:srgbClr val="0B49CB"/>
                </a:solidFill>
                <a:latin typeface="Microsoft Sans Serif"/>
                <a:cs typeface="Microsoft Sans Serif"/>
              </a:rPr>
              <a:t>with</a:t>
            </a:r>
            <a:r>
              <a:rPr sz="2500" spc="90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2500" spc="-105" dirty="0">
                <a:solidFill>
                  <a:srgbClr val="0B49CB"/>
                </a:solidFill>
                <a:latin typeface="Microsoft Sans Serif"/>
                <a:cs typeface="Microsoft Sans Serif"/>
              </a:rPr>
              <a:t>Payload</a:t>
            </a:r>
            <a:r>
              <a:rPr sz="2500" spc="100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2500" spc="-60" dirty="0">
                <a:solidFill>
                  <a:srgbClr val="0B49CB"/>
                </a:solidFill>
                <a:latin typeface="Microsoft Sans Serif"/>
                <a:cs typeface="Microsoft Sans Serif"/>
              </a:rPr>
              <a:t>between</a:t>
            </a:r>
            <a:r>
              <a:rPr sz="2500" spc="85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2500" spc="114" dirty="0">
                <a:solidFill>
                  <a:srgbClr val="0B49CB"/>
                </a:solidFill>
                <a:latin typeface="Microsoft Sans Serif"/>
                <a:cs typeface="Microsoft Sans Serif"/>
              </a:rPr>
              <a:t>4000</a:t>
            </a:r>
            <a:r>
              <a:rPr sz="2500" spc="95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2500" spc="-75" dirty="0">
                <a:solidFill>
                  <a:srgbClr val="0B49CB"/>
                </a:solidFill>
                <a:latin typeface="Microsoft Sans Serif"/>
                <a:cs typeface="Microsoft Sans Serif"/>
              </a:rPr>
              <a:t>and</a:t>
            </a:r>
            <a:r>
              <a:rPr sz="2500" spc="100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2500" spc="114" dirty="0">
                <a:solidFill>
                  <a:srgbClr val="0B49CB"/>
                </a:solidFill>
                <a:latin typeface="Microsoft Sans Serif"/>
                <a:cs typeface="Microsoft Sans Serif"/>
              </a:rPr>
              <a:t>6000</a:t>
            </a:r>
            <a:endParaRPr sz="2500">
              <a:latin typeface="Microsoft Sans Serif"/>
              <a:cs typeface="Microsoft Sans Serif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667512" y="2645664"/>
            <a:ext cx="9897110" cy="4066540"/>
            <a:chOff x="667512" y="2645664"/>
            <a:chExt cx="9897110" cy="406654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7512" y="2645664"/>
              <a:ext cx="9896856" cy="406603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1493" y="2839554"/>
              <a:ext cx="9309098" cy="3479794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80"/>
              </a:spcBef>
            </a:pPr>
            <a:fld id="{81D60167-4931-47E6-BA6A-407CBD079E47}" type="slidenum">
              <a:rPr spc="75" dirty="0"/>
              <a:t>30</a:t>
            </a:fld>
            <a:endParaRPr spc="75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6939" y="1437132"/>
            <a:ext cx="962787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220" dirty="0">
                <a:latin typeface="Microsoft Sans Serif"/>
                <a:cs typeface="Microsoft Sans Serif"/>
              </a:rPr>
              <a:t>We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-70" dirty="0">
                <a:latin typeface="Microsoft Sans Serif"/>
                <a:cs typeface="Microsoft Sans Serif"/>
              </a:rPr>
              <a:t>used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-35" dirty="0">
                <a:latin typeface="Microsoft Sans Serif"/>
                <a:cs typeface="Microsoft Sans Serif"/>
              </a:rPr>
              <a:t>wildcard</a:t>
            </a:r>
            <a:r>
              <a:rPr sz="2000" spc="70" dirty="0">
                <a:latin typeface="Microsoft Sans Serif"/>
                <a:cs typeface="Microsoft Sans Serif"/>
              </a:rPr>
              <a:t> </a:t>
            </a:r>
            <a:r>
              <a:rPr sz="2000" spc="-55" dirty="0">
                <a:latin typeface="Microsoft Sans Serif"/>
                <a:cs typeface="Microsoft Sans Serif"/>
              </a:rPr>
              <a:t>like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20" dirty="0">
                <a:latin typeface="Microsoft Sans Serif"/>
                <a:cs typeface="Microsoft Sans Serif"/>
              </a:rPr>
              <a:t>‘%’</a:t>
            </a:r>
            <a:r>
              <a:rPr sz="2000" spc="70" dirty="0">
                <a:latin typeface="Microsoft Sans Serif"/>
                <a:cs typeface="Microsoft Sans Serif"/>
              </a:rPr>
              <a:t> </a:t>
            </a:r>
            <a:r>
              <a:rPr sz="2000" spc="40" dirty="0">
                <a:latin typeface="Microsoft Sans Serif"/>
                <a:cs typeface="Microsoft Sans Serif"/>
              </a:rPr>
              <a:t>to</a:t>
            </a:r>
            <a:r>
              <a:rPr sz="2000" spc="70" dirty="0">
                <a:latin typeface="Microsoft Sans Serif"/>
                <a:cs typeface="Microsoft Sans Serif"/>
              </a:rPr>
              <a:t> </a:t>
            </a:r>
            <a:r>
              <a:rPr sz="2000" spc="5" dirty="0">
                <a:latin typeface="Microsoft Sans Serif"/>
                <a:cs typeface="Microsoft Sans Serif"/>
              </a:rPr>
              <a:t>filter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-5" dirty="0">
                <a:latin typeface="Microsoft Sans Serif"/>
                <a:cs typeface="Microsoft Sans Serif"/>
              </a:rPr>
              <a:t>for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925" b="1" spc="-82" baseline="1424" dirty="0">
                <a:latin typeface="Trebuchet MS"/>
                <a:cs typeface="Trebuchet MS"/>
              </a:rPr>
              <a:t>WHERE</a:t>
            </a:r>
            <a:r>
              <a:rPr sz="2925" b="1" spc="22" baseline="1424" dirty="0">
                <a:latin typeface="Trebuchet MS"/>
                <a:cs typeface="Trebuchet MS"/>
              </a:rPr>
              <a:t> </a:t>
            </a:r>
            <a:r>
              <a:rPr sz="2000" spc="-65" dirty="0">
                <a:latin typeface="Microsoft Sans Serif"/>
                <a:cs typeface="Microsoft Sans Serif"/>
              </a:rPr>
              <a:t>MissionOutcome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-105" dirty="0">
                <a:latin typeface="Microsoft Sans Serif"/>
                <a:cs typeface="Microsoft Sans Serif"/>
              </a:rPr>
              <a:t>was</a:t>
            </a:r>
            <a:r>
              <a:rPr sz="2000" spc="70" dirty="0">
                <a:latin typeface="Microsoft Sans Serif"/>
                <a:cs typeface="Microsoft Sans Serif"/>
              </a:rPr>
              <a:t> </a:t>
            </a:r>
            <a:r>
              <a:rPr sz="2000" spc="-135" dirty="0">
                <a:latin typeface="Microsoft Sans Serif"/>
                <a:cs typeface="Microsoft Sans Serif"/>
              </a:rPr>
              <a:t>a</a:t>
            </a:r>
            <a:r>
              <a:rPr sz="2000" spc="60" dirty="0">
                <a:latin typeface="Microsoft Sans Serif"/>
                <a:cs typeface="Microsoft Sans Serif"/>
              </a:rPr>
              <a:t> </a:t>
            </a:r>
            <a:r>
              <a:rPr sz="2000" spc="-114" dirty="0">
                <a:latin typeface="Microsoft Sans Serif"/>
                <a:cs typeface="Microsoft Sans Serif"/>
              </a:rPr>
              <a:t>success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or</a:t>
            </a:r>
            <a:r>
              <a:rPr sz="2000" spc="70" dirty="0">
                <a:latin typeface="Microsoft Sans Serif"/>
                <a:cs typeface="Microsoft Sans Serif"/>
              </a:rPr>
              <a:t> </a:t>
            </a:r>
            <a:r>
              <a:rPr sz="2000" spc="-135" dirty="0">
                <a:latin typeface="Microsoft Sans Serif"/>
                <a:cs typeface="Microsoft Sans Serif"/>
              </a:rPr>
              <a:t>a</a:t>
            </a:r>
            <a:r>
              <a:rPr sz="2000" spc="60" dirty="0">
                <a:latin typeface="Microsoft Sans Serif"/>
                <a:cs typeface="Microsoft Sans Serif"/>
              </a:rPr>
              <a:t> </a:t>
            </a:r>
            <a:r>
              <a:rPr sz="2000" spc="-50" dirty="0">
                <a:latin typeface="Microsoft Sans Serif"/>
                <a:cs typeface="Microsoft Sans Serif"/>
              </a:rPr>
              <a:t>failure.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8751" y="486663"/>
            <a:ext cx="9810750" cy="497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890520" algn="l"/>
              </a:tabLst>
            </a:pPr>
            <a:r>
              <a:rPr sz="3100" spc="-110" dirty="0">
                <a:solidFill>
                  <a:srgbClr val="0B49CB"/>
                </a:solidFill>
                <a:latin typeface="Microsoft Sans Serif"/>
                <a:cs typeface="Microsoft Sans Serif"/>
              </a:rPr>
              <a:t>Total</a:t>
            </a:r>
            <a:r>
              <a:rPr sz="3100" spc="120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3100" spc="-95" dirty="0">
                <a:solidFill>
                  <a:srgbClr val="0B49CB"/>
                </a:solidFill>
                <a:latin typeface="Microsoft Sans Serif"/>
                <a:cs typeface="Microsoft Sans Serif"/>
              </a:rPr>
              <a:t>Number</a:t>
            </a:r>
            <a:r>
              <a:rPr sz="3100" spc="114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3100" spc="-5" dirty="0">
                <a:solidFill>
                  <a:srgbClr val="0B49CB"/>
                </a:solidFill>
                <a:latin typeface="Microsoft Sans Serif"/>
                <a:cs typeface="Microsoft Sans Serif"/>
              </a:rPr>
              <a:t>of	</a:t>
            </a:r>
            <a:r>
              <a:rPr sz="3100" spc="-150" dirty="0">
                <a:solidFill>
                  <a:srgbClr val="0B49CB"/>
                </a:solidFill>
                <a:latin typeface="Microsoft Sans Serif"/>
                <a:cs typeface="Microsoft Sans Serif"/>
              </a:rPr>
              <a:t>Successful</a:t>
            </a:r>
            <a:r>
              <a:rPr sz="3100" spc="110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3100" spc="-90" dirty="0">
                <a:solidFill>
                  <a:srgbClr val="0B49CB"/>
                </a:solidFill>
                <a:latin typeface="Microsoft Sans Serif"/>
                <a:cs typeface="Microsoft Sans Serif"/>
              </a:rPr>
              <a:t>and</a:t>
            </a:r>
            <a:r>
              <a:rPr sz="3100" spc="114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3100" spc="-90" dirty="0">
                <a:solidFill>
                  <a:srgbClr val="0B49CB"/>
                </a:solidFill>
                <a:latin typeface="Microsoft Sans Serif"/>
                <a:cs typeface="Microsoft Sans Serif"/>
              </a:rPr>
              <a:t>Failure</a:t>
            </a:r>
            <a:r>
              <a:rPr sz="3100" spc="105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3100" spc="-80" dirty="0">
                <a:solidFill>
                  <a:srgbClr val="0B49CB"/>
                </a:solidFill>
                <a:latin typeface="Microsoft Sans Serif"/>
                <a:cs typeface="Microsoft Sans Serif"/>
              </a:rPr>
              <a:t>Mission</a:t>
            </a:r>
            <a:r>
              <a:rPr sz="3100" spc="110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3100" spc="-120" dirty="0">
                <a:solidFill>
                  <a:srgbClr val="0B49CB"/>
                </a:solidFill>
                <a:latin typeface="Microsoft Sans Serif"/>
                <a:cs typeface="Microsoft Sans Serif"/>
              </a:rPr>
              <a:t>Outcomes</a:t>
            </a:r>
            <a:endParaRPr sz="3100">
              <a:latin typeface="Microsoft Sans Serif"/>
              <a:cs typeface="Microsoft Sans Serif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643127" y="1847088"/>
            <a:ext cx="10625455" cy="4456430"/>
            <a:chOff x="643127" y="1847088"/>
            <a:chExt cx="10625455" cy="445643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3127" y="1847088"/>
              <a:ext cx="10625328" cy="241096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8199" y="2040788"/>
              <a:ext cx="10038334" cy="182514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43127" y="3870960"/>
              <a:ext cx="10625328" cy="243230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38201" y="4066311"/>
              <a:ext cx="10038332" cy="1844695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80"/>
              </a:spcBef>
            </a:pPr>
            <a:fld id="{81D60167-4931-47E6-BA6A-407CBD079E47}" type="slidenum">
              <a:rPr spc="75" dirty="0"/>
              <a:t>31</a:t>
            </a:fld>
            <a:endParaRPr spc="75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18206" y="1604771"/>
            <a:ext cx="2294255" cy="2159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000" spc="-330" dirty="0">
                <a:latin typeface="Microsoft Sans Serif"/>
                <a:cs typeface="Microsoft Sans Serif"/>
              </a:rPr>
              <a:t>W</a:t>
            </a:r>
            <a:r>
              <a:rPr sz="2000" spc="-114" dirty="0">
                <a:latin typeface="Microsoft Sans Serif"/>
                <a:cs typeface="Microsoft Sans Serif"/>
              </a:rPr>
              <a:t>e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5" dirty="0">
                <a:latin typeface="Microsoft Sans Serif"/>
                <a:cs typeface="Microsoft Sans Serif"/>
              </a:rPr>
              <a:t>d</a:t>
            </a:r>
            <a:r>
              <a:rPr sz="2000" spc="-15" dirty="0">
                <a:latin typeface="Microsoft Sans Serif"/>
                <a:cs typeface="Microsoft Sans Serif"/>
              </a:rPr>
              <a:t>et</a:t>
            </a:r>
            <a:r>
              <a:rPr sz="2000" spc="-60" dirty="0">
                <a:latin typeface="Microsoft Sans Serif"/>
                <a:cs typeface="Microsoft Sans Serif"/>
              </a:rPr>
              <a:t>e</a:t>
            </a:r>
            <a:r>
              <a:rPr sz="2000" spc="-15" dirty="0">
                <a:latin typeface="Microsoft Sans Serif"/>
                <a:cs typeface="Microsoft Sans Serif"/>
              </a:rPr>
              <a:t>r</a:t>
            </a:r>
            <a:r>
              <a:rPr sz="2000" spc="-105" dirty="0">
                <a:latin typeface="Microsoft Sans Serif"/>
                <a:cs typeface="Microsoft Sans Serif"/>
              </a:rPr>
              <a:t>m</a:t>
            </a:r>
            <a:r>
              <a:rPr sz="2000" spc="10" dirty="0">
                <a:latin typeface="Microsoft Sans Serif"/>
                <a:cs typeface="Microsoft Sans Serif"/>
              </a:rPr>
              <a:t>i</a:t>
            </a:r>
            <a:r>
              <a:rPr sz="2000" spc="-55" dirty="0">
                <a:latin typeface="Microsoft Sans Serif"/>
                <a:cs typeface="Microsoft Sans Serif"/>
              </a:rPr>
              <a:t>n</a:t>
            </a:r>
            <a:r>
              <a:rPr sz="2000" spc="-50" dirty="0">
                <a:latin typeface="Microsoft Sans Serif"/>
                <a:cs typeface="Microsoft Sans Serif"/>
              </a:rPr>
              <a:t>ed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90" dirty="0">
                <a:latin typeface="Microsoft Sans Serif"/>
                <a:cs typeface="Microsoft Sans Serif"/>
              </a:rPr>
              <a:t>t</a:t>
            </a:r>
            <a:r>
              <a:rPr sz="2000" spc="-55" dirty="0">
                <a:latin typeface="Microsoft Sans Serif"/>
                <a:cs typeface="Microsoft Sans Serif"/>
              </a:rPr>
              <a:t>h</a:t>
            </a:r>
            <a:r>
              <a:rPr sz="2000" spc="-75" dirty="0">
                <a:latin typeface="Microsoft Sans Serif"/>
                <a:cs typeface="Microsoft Sans Serif"/>
              </a:rPr>
              <a:t>e  </a:t>
            </a:r>
            <a:r>
              <a:rPr sz="2000" spc="-25" dirty="0">
                <a:latin typeface="Microsoft Sans Serif"/>
                <a:cs typeface="Microsoft Sans Serif"/>
              </a:rPr>
              <a:t>booster</a:t>
            </a:r>
            <a:r>
              <a:rPr sz="2000" spc="5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that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-110" dirty="0">
                <a:latin typeface="Microsoft Sans Serif"/>
                <a:cs typeface="Microsoft Sans Serif"/>
              </a:rPr>
              <a:t>have </a:t>
            </a:r>
            <a:r>
              <a:rPr sz="2000" spc="-105" dirty="0">
                <a:latin typeface="Microsoft Sans Serif"/>
                <a:cs typeface="Microsoft Sans Serif"/>
              </a:rPr>
              <a:t> </a:t>
            </a:r>
            <a:r>
              <a:rPr sz="2000" spc="-45" dirty="0">
                <a:latin typeface="Microsoft Sans Serif"/>
                <a:cs typeface="Microsoft Sans Serif"/>
              </a:rPr>
              <a:t>carried</a:t>
            </a:r>
            <a:r>
              <a:rPr sz="2000" spc="25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the</a:t>
            </a:r>
            <a:r>
              <a:rPr sz="2000" spc="30" dirty="0">
                <a:latin typeface="Microsoft Sans Serif"/>
                <a:cs typeface="Microsoft Sans Serif"/>
              </a:rPr>
              <a:t> </a:t>
            </a:r>
            <a:r>
              <a:rPr sz="2000" spc="-85" dirty="0">
                <a:latin typeface="Microsoft Sans Serif"/>
                <a:cs typeface="Microsoft Sans Serif"/>
              </a:rPr>
              <a:t>maximum </a:t>
            </a:r>
            <a:r>
              <a:rPr sz="2000" spc="-520" dirty="0">
                <a:latin typeface="Microsoft Sans Serif"/>
                <a:cs typeface="Microsoft Sans Serif"/>
              </a:rPr>
              <a:t> </a:t>
            </a:r>
            <a:r>
              <a:rPr sz="2000" spc="-50" dirty="0">
                <a:latin typeface="Microsoft Sans Serif"/>
                <a:cs typeface="Microsoft Sans Serif"/>
              </a:rPr>
              <a:t>payload</a:t>
            </a:r>
            <a:r>
              <a:rPr sz="2000" spc="55" dirty="0">
                <a:latin typeface="Microsoft Sans Serif"/>
                <a:cs typeface="Microsoft Sans Serif"/>
              </a:rPr>
              <a:t> </a:t>
            </a:r>
            <a:r>
              <a:rPr sz="2000" spc="-40" dirty="0">
                <a:latin typeface="Microsoft Sans Serif"/>
                <a:cs typeface="Microsoft Sans Serif"/>
              </a:rPr>
              <a:t>using</a:t>
            </a:r>
            <a:r>
              <a:rPr sz="2000" spc="55" dirty="0">
                <a:latin typeface="Microsoft Sans Serif"/>
                <a:cs typeface="Microsoft Sans Serif"/>
              </a:rPr>
              <a:t> </a:t>
            </a:r>
            <a:r>
              <a:rPr sz="2000" spc="-135" dirty="0">
                <a:latin typeface="Microsoft Sans Serif"/>
                <a:cs typeface="Microsoft Sans Serif"/>
              </a:rPr>
              <a:t>a </a:t>
            </a:r>
            <a:r>
              <a:rPr sz="2000" spc="-130" dirty="0">
                <a:latin typeface="Microsoft Sans Serif"/>
                <a:cs typeface="Microsoft Sans Serif"/>
              </a:rPr>
              <a:t> </a:t>
            </a:r>
            <a:r>
              <a:rPr sz="2000" spc="-45" dirty="0">
                <a:latin typeface="Microsoft Sans Serif"/>
                <a:cs typeface="Microsoft Sans Serif"/>
              </a:rPr>
              <a:t>subquery</a:t>
            </a:r>
            <a:r>
              <a:rPr sz="2000" spc="55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in</a:t>
            </a:r>
            <a:r>
              <a:rPr sz="2000" spc="60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the </a:t>
            </a:r>
            <a:r>
              <a:rPr sz="2000" spc="-20" dirty="0">
                <a:latin typeface="Microsoft Sans Serif"/>
                <a:cs typeface="Microsoft Sans Serif"/>
              </a:rPr>
              <a:t> </a:t>
            </a:r>
            <a:r>
              <a:rPr sz="2925" b="1" spc="-82" baseline="1424" dirty="0">
                <a:latin typeface="Trebuchet MS"/>
                <a:cs typeface="Trebuchet MS"/>
              </a:rPr>
              <a:t>WHERE </a:t>
            </a:r>
            <a:r>
              <a:rPr sz="2000" spc="-90" dirty="0">
                <a:latin typeface="Microsoft Sans Serif"/>
                <a:cs typeface="Microsoft Sans Serif"/>
              </a:rPr>
              <a:t>clause</a:t>
            </a:r>
            <a:r>
              <a:rPr sz="2000" spc="-85" dirty="0">
                <a:latin typeface="Microsoft Sans Serif"/>
                <a:cs typeface="Microsoft Sans Serif"/>
              </a:rPr>
              <a:t> </a:t>
            </a:r>
            <a:r>
              <a:rPr sz="2000" spc="-60" dirty="0">
                <a:latin typeface="Microsoft Sans Serif"/>
                <a:cs typeface="Microsoft Sans Serif"/>
              </a:rPr>
              <a:t>and 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the</a:t>
            </a:r>
            <a:r>
              <a:rPr sz="2000" spc="55" dirty="0">
                <a:latin typeface="Microsoft Sans Serif"/>
                <a:cs typeface="Microsoft Sans Serif"/>
              </a:rPr>
              <a:t> </a:t>
            </a:r>
            <a:r>
              <a:rPr sz="2925" b="1" spc="-82" baseline="1424" dirty="0">
                <a:latin typeface="Trebuchet MS"/>
                <a:cs typeface="Trebuchet MS"/>
              </a:rPr>
              <a:t>MAX()</a:t>
            </a:r>
            <a:r>
              <a:rPr sz="2925" b="1" spc="-7" baseline="1424" dirty="0">
                <a:latin typeface="Trebuchet MS"/>
                <a:cs typeface="Trebuchet MS"/>
              </a:rPr>
              <a:t> </a:t>
            </a:r>
            <a:r>
              <a:rPr sz="2000" spc="-35" dirty="0">
                <a:latin typeface="Microsoft Sans Serif"/>
                <a:cs typeface="Microsoft Sans Serif"/>
              </a:rPr>
              <a:t>function.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751" y="413510"/>
            <a:ext cx="7151370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80" dirty="0"/>
              <a:t>Boosters</a:t>
            </a:r>
            <a:r>
              <a:rPr spc="135" dirty="0"/>
              <a:t> </a:t>
            </a:r>
            <a:r>
              <a:rPr spc="-114" dirty="0"/>
              <a:t>Carried</a:t>
            </a:r>
            <a:r>
              <a:rPr spc="135" dirty="0"/>
              <a:t> </a:t>
            </a:r>
            <a:r>
              <a:rPr spc="-160" dirty="0"/>
              <a:t>Maximum</a:t>
            </a:r>
            <a:r>
              <a:rPr spc="130" dirty="0"/>
              <a:t> </a:t>
            </a:r>
            <a:r>
              <a:rPr spc="-150" dirty="0"/>
              <a:t>Payload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594359" y="1380744"/>
            <a:ext cx="8513445" cy="4937760"/>
            <a:chOff x="594359" y="1380744"/>
            <a:chExt cx="8513445" cy="493776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4359" y="1380744"/>
              <a:ext cx="8513064" cy="493776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89438" y="1575377"/>
              <a:ext cx="7925327" cy="4351337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80"/>
              </a:spcBef>
            </a:pPr>
            <a:fld id="{81D60167-4931-47E6-BA6A-407CBD079E47}" type="slidenum">
              <a:rPr spc="75" dirty="0"/>
              <a:t>32</a:t>
            </a:fld>
            <a:endParaRPr spc="75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751" y="1693164"/>
            <a:ext cx="8063865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000" spc="-330" dirty="0">
                <a:solidFill>
                  <a:srgbClr val="292929"/>
                </a:solidFill>
                <a:latin typeface="Microsoft Sans Serif"/>
                <a:cs typeface="Microsoft Sans Serif"/>
              </a:rPr>
              <a:t>W</a:t>
            </a:r>
            <a:r>
              <a:rPr sz="20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u</a:t>
            </a:r>
            <a:r>
              <a:rPr sz="20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ed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c</a:t>
            </a:r>
            <a:r>
              <a:rPr sz="20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20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m</a:t>
            </a:r>
            <a:r>
              <a:rPr sz="20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b</a:t>
            </a:r>
            <a:r>
              <a:rPr sz="20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n</a:t>
            </a:r>
            <a:r>
              <a:rPr sz="20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0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20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20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n</a:t>
            </a:r>
            <a:r>
              <a:rPr sz="20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20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f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h</a:t>
            </a:r>
            <a:r>
              <a:rPr sz="20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925" b="1" spc="-112" baseline="1424" dirty="0">
                <a:solidFill>
                  <a:srgbClr val="292929"/>
                </a:solidFill>
                <a:latin typeface="Trebuchet MS"/>
                <a:cs typeface="Trebuchet MS"/>
              </a:rPr>
              <a:t>W</a:t>
            </a:r>
            <a:r>
              <a:rPr sz="2925" b="1" spc="-82" baseline="1424" dirty="0">
                <a:solidFill>
                  <a:srgbClr val="292929"/>
                </a:solidFill>
                <a:latin typeface="Trebuchet MS"/>
                <a:cs typeface="Trebuchet MS"/>
              </a:rPr>
              <a:t>H</a:t>
            </a:r>
            <a:r>
              <a:rPr sz="2925" b="1" spc="-75" baseline="1424" dirty="0">
                <a:solidFill>
                  <a:srgbClr val="292929"/>
                </a:solidFill>
                <a:latin typeface="Trebuchet MS"/>
                <a:cs typeface="Trebuchet MS"/>
              </a:rPr>
              <a:t>E</a:t>
            </a:r>
            <a:r>
              <a:rPr sz="2925" b="1" spc="-67" baseline="1424" dirty="0">
                <a:solidFill>
                  <a:srgbClr val="292929"/>
                </a:solidFill>
                <a:latin typeface="Trebuchet MS"/>
                <a:cs typeface="Trebuchet MS"/>
              </a:rPr>
              <a:t>R</a:t>
            </a:r>
            <a:r>
              <a:rPr sz="2925" b="1" spc="-75" baseline="1424" dirty="0">
                <a:solidFill>
                  <a:srgbClr val="292929"/>
                </a:solidFill>
                <a:latin typeface="Trebuchet MS"/>
                <a:cs typeface="Trebuchet MS"/>
              </a:rPr>
              <a:t>E</a:t>
            </a:r>
            <a:r>
              <a:rPr sz="2925" b="1" spc="15" baseline="1424" dirty="0">
                <a:solidFill>
                  <a:srgbClr val="292929"/>
                </a:solidFill>
                <a:latin typeface="Trebuchet MS"/>
                <a:cs typeface="Trebuchet MS"/>
              </a:rPr>
              <a:t> </a:t>
            </a:r>
            <a:r>
              <a:rPr sz="20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c</a:t>
            </a:r>
            <a:r>
              <a:rPr sz="20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l</a:t>
            </a:r>
            <a:r>
              <a:rPr sz="20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u</a:t>
            </a:r>
            <a:r>
              <a:rPr sz="20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20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e,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925" b="1" spc="-82" baseline="1424" dirty="0">
                <a:solidFill>
                  <a:srgbClr val="292929"/>
                </a:solidFill>
                <a:latin typeface="Trebuchet MS"/>
                <a:cs typeface="Trebuchet MS"/>
              </a:rPr>
              <a:t>LI</a:t>
            </a:r>
            <a:r>
              <a:rPr sz="2925" b="1" spc="-135" baseline="1424" dirty="0">
                <a:solidFill>
                  <a:srgbClr val="292929"/>
                </a:solidFill>
                <a:latin typeface="Trebuchet MS"/>
                <a:cs typeface="Trebuchet MS"/>
              </a:rPr>
              <a:t>K</a:t>
            </a:r>
            <a:r>
              <a:rPr sz="2925" b="1" spc="-75" baseline="1424" dirty="0">
                <a:solidFill>
                  <a:srgbClr val="292929"/>
                </a:solidFill>
                <a:latin typeface="Trebuchet MS"/>
                <a:cs typeface="Trebuchet MS"/>
              </a:rPr>
              <a:t>E</a:t>
            </a:r>
            <a:r>
              <a:rPr sz="20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,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925" b="1" spc="15" baseline="1424" dirty="0">
                <a:solidFill>
                  <a:srgbClr val="292929"/>
                </a:solidFill>
                <a:latin typeface="Trebuchet MS"/>
                <a:cs typeface="Trebuchet MS"/>
              </a:rPr>
              <a:t>AN</a:t>
            </a:r>
            <a:r>
              <a:rPr sz="2925" b="1" spc="172" baseline="1424" dirty="0">
                <a:solidFill>
                  <a:srgbClr val="292929"/>
                </a:solidFill>
                <a:latin typeface="Trebuchet MS"/>
                <a:cs typeface="Trebuchet MS"/>
              </a:rPr>
              <a:t>D</a:t>
            </a:r>
            <a:r>
              <a:rPr sz="20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,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n</a:t>
            </a:r>
            <a:r>
              <a:rPr sz="20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d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925" b="1" spc="67" baseline="1424" dirty="0">
                <a:solidFill>
                  <a:srgbClr val="292929"/>
                </a:solidFill>
                <a:latin typeface="Trebuchet MS"/>
                <a:cs typeface="Trebuchet MS"/>
              </a:rPr>
              <a:t>B</a:t>
            </a:r>
            <a:r>
              <a:rPr sz="2925" b="1" spc="-75" baseline="1424" dirty="0">
                <a:solidFill>
                  <a:srgbClr val="292929"/>
                </a:solidFill>
                <a:latin typeface="Trebuchet MS"/>
                <a:cs typeface="Trebuchet MS"/>
              </a:rPr>
              <a:t>E</a:t>
            </a:r>
            <a:r>
              <a:rPr sz="2925" b="1" spc="-179" baseline="1424" dirty="0">
                <a:solidFill>
                  <a:srgbClr val="292929"/>
                </a:solidFill>
                <a:latin typeface="Trebuchet MS"/>
                <a:cs typeface="Trebuchet MS"/>
              </a:rPr>
              <a:t>T</a:t>
            </a:r>
            <a:r>
              <a:rPr sz="2925" b="1" spc="-270" baseline="1424" dirty="0">
                <a:solidFill>
                  <a:srgbClr val="292929"/>
                </a:solidFill>
                <a:latin typeface="Trebuchet MS"/>
                <a:cs typeface="Trebuchet MS"/>
              </a:rPr>
              <a:t>W</a:t>
            </a:r>
            <a:r>
              <a:rPr sz="2925" b="1" spc="-75" baseline="1424" dirty="0">
                <a:solidFill>
                  <a:srgbClr val="292929"/>
                </a:solidFill>
                <a:latin typeface="Trebuchet MS"/>
                <a:cs typeface="Trebuchet MS"/>
              </a:rPr>
              <a:t>EE</a:t>
            </a:r>
            <a:r>
              <a:rPr sz="2925" b="1" spc="7" baseline="1424" dirty="0">
                <a:solidFill>
                  <a:srgbClr val="292929"/>
                </a:solidFill>
                <a:latin typeface="Trebuchet MS"/>
                <a:cs typeface="Trebuchet MS"/>
              </a:rPr>
              <a:t>N 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conditions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filter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failed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drone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ship,</a:t>
            </a:r>
            <a:r>
              <a:rPr sz="20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their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 </a:t>
            </a:r>
            <a:r>
              <a:rPr sz="2000" spc="-5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versions,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names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year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2015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8751" y="413510"/>
            <a:ext cx="4467225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700" spc="175" dirty="0">
                <a:solidFill>
                  <a:srgbClr val="0B49CB"/>
                </a:solidFill>
                <a:latin typeface="Microsoft Sans Serif"/>
                <a:cs typeface="Microsoft Sans Serif"/>
              </a:rPr>
              <a:t>2015</a:t>
            </a:r>
            <a:r>
              <a:rPr sz="3700" spc="105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3700" spc="-155" dirty="0">
                <a:solidFill>
                  <a:srgbClr val="0B49CB"/>
                </a:solidFill>
                <a:latin typeface="Microsoft Sans Serif"/>
                <a:cs typeface="Microsoft Sans Serif"/>
              </a:rPr>
              <a:t>Launch</a:t>
            </a:r>
            <a:r>
              <a:rPr sz="3700" spc="105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3700" spc="-180" dirty="0">
                <a:solidFill>
                  <a:srgbClr val="0B49CB"/>
                </a:solidFill>
                <a:latin typeface="Microsoft Sans Serif"/>
                <a:cs typeface="Microsoft Sans Serif"/>
              </a:rPr>
              <a:t>Records</a:t>
            </a:r>
            <a:endParaRPr sz="3700">
              <a:latin typeface="Microsoft Sans Serif"/>
              <a:cs typeface="Microsoft Sans Serif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576072" y="2831592"/>
            <a:ext cx="9387840" cy="3291840"/>
            <a:chOff x="576072" y="2831592"/>
            <a:chExt cx="9387840" cy="329184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6072" y="2831592"/>
              <a:ext cx="9387840" cy="329183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0009" y="3027210"/>
              <a:ext cx="8801100" cy="2705094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80"/>
              </a:spcBef>
            </a:pPr>
            <a:fld id="{81D60167-4931-47E6-BA6A-407CBD079E47}" type="slidenum">
              <a:rPr spc="75" dirty="0"/>
              <a:t>33</a:t>
            </a:fld>
            <a:endParaRPr spc="75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288299" y="1560067"/>
            <a:ext cx="3046730" cy="3436620"/>
          </a:xfrm>
          <a:prstGeom prst="rect">
            <a:avLst/>
          </a:prstGeom>
        </p:spPr>
        <p:txBody>
          <a:bodyPr vert="horz" wrap="square" lIns="0" tIns="40640" rIns="0" bIns="0" rtlCol="0">
            <a:spAutoFit/>
          </a:bodyPr>
          <a:lstStyle/>
          <a:p>
            <a:pPr marL="12700" marR="5080">
              <a:lnSpc>
                <a:spcPct val="89800"/>
              </a:lnSpc>
              <a:spcBef>
                <a:spcPts val="320"/>
              </a:spcBef>
            </a:pPr>
            <a:r>
              <a:rPr sz="1800" spc="-295" dirty="0">
                <a:latin typeface="Microsoft Sans Serif"/>
                <a:cs typeface="Microsoft Sans Serif"/>
              </a:rPr>
              <a:t>W</a:t>
            </a:r>
            <a:r>
              <a:rPr sz="1800" spc="-105" dirty="0">
                <a:latin typeface="Microsoft Sans Serif"/>
                <a:cs typeface="Microsoft Sans Serif"/>
              </a:rPr>
              <a:t>e</a:t>
            </a:r>
            <a:r>
              <a:rPr sz="1800" spc="55" dirty="0">
                <a:latin typeface="Microsoft Sans Serif"/>
                <a:cs typeface="Microsoft Sans Serif"/>
              </a:rPr>
              <a:t> </a:t>
            </a:r>
            <a:r>
              <a:rPr sz="1800" spc="-120" dirty="0">
                <a:latin typeface="Microsoft Sans Serif"/>
                <a:cs typeface="Microsoft Sans Serif"/>
              </a:rPr>
              <a:t>s</a:t>
            </a:r>
            <a:r>
              <a:rPr sz="1800" spc="-60" dirty="0">
                <a:latin typeface="Microsoft Sans Serif"/>
                <a:cs typeface="Microsoft Sans Serif"/>
              </a:rPr>
              <a:t>e</a:t>
            </a:r>
            <a:r>
              <a:rPr sz="1800" spc="-20" dirty="0">
                <a:latin typeface="Microsoft Sans Serif"/>
                <a:cs typeface="Microsoft Sans Serif"/>
              </a:rPr>
              <a:t>l</a:t>
            </a:r>
            <a:r>
              <a:rPr sz="1800" spc="-114" dirty="0">
                <a:latin typeface="Microsoft Sans Serif"/>
                <a:cs typeface="Microsoft Sans Serif"/>
              </a:rPr>
              <a:t>e</a:t>
            </a:r>
            <a:r>
              <a:rPr sz="1800" spc="-110" dirty="0">
                <a:latin typeface="Microsoft Sans Serif"/>
                <a:cs typeface="Microsoft Sans Serif"/>
              </a:rPr>
              <a:t>c</a:t>
            </a:r>
            <a:r>
              <a:rPr sz="1800" spc="85" dirty="0">
                <a:latin typeface="Microsoft Sans Serif"/>
                <a:cs typeface="Microsoft Sans Serif"/>
              </a:rPr>
              <a:t>t</a:t>
            </a:r>
            <a:r>
              <a:rPr sz="1800" spc="-45" dirty="0">
                <a:latin typeface="Microsoft Sans Serif"/>
                <a:cs typeface="Microsoft Sans Serif"/>
              </a:rPr>
              <a:t>ed</a:t>
            </a:r>
            <a:r>
              <a:rPr sz="1800" spc="55" dirty="0">
                <a:latin typeface="Microsoft Sans Serif"/>
                <a:cs typeface="Microsoft Sans Serif"/>
              </a:rPr>
              <a:t> </a:t>
            </a:r>
            <a:r>
              <a:rPr sz="1800" spc="-95" dirty="0">
                <a:latin typeface="Microsoft Sans Serif"/>
                <a:cs typeface="Microsoft Sans Serif"/>
              </a:rPr>
              <a:t>L</a:t>
            </a:r>
            <a:r>
              <a:rPr sz="1800" spc="-114" dirty="0">
                <a:latin typeface="Microsoft Sans Serif"/>
                <a:cs typeface="Microsoft Sans Serif"/>
              </a:rPr>
              <a:t>a</a:t>
            </a:r>
            <a:r>
              <a:rPr sz="1800" spc="-60" dirty="0">
                <a:latin typeface="Microsoft Sans Serif"/>
                <a:cs typeface="Microsoft Sans Serif"/>
              </a:rPr>
              <a:t>n</a:t>
            </a:r>
            <a:r>
              <a:rPr sz="1800" spc="5" dirty="0">
                <a:latin typeface="Microsoft Sans Serif"/>
                <a:cs typeface="Microsoft Sans Serif"/>
              </a:rPr>
              <a:t>d</a:t>
            </a:r>
            <a:r>
              <a:rPr sz="1800" spc="25" dirty="0">
                <a:latin typeface="Microsoft Sans Serif"/>
                <a:cs typeface="Microsoft Sans Serif"/>
              </a:rPr>
              <a:t>i</a:t>
            </a:r>
            <a:r>
              <a:rPr sz="1800" spc="-60" dirty="0">
                <a:latin typeface="Microsoft Sans Serif"/>
                <a:cs typeface="Microsoft Sans Serif"/>
              </a:rPr>
              <a:t>n</a:t>
            </a:r>
            <a:r>
              <a:rPr sz="1800" spc="10" dirty="0">
                <a:latin typeface="Microsoft Sans Serif"/>
                <a:cs typeface="Microsoft Sans Serif"/>
              </a:rPr>
              <a:t>g</a:t>
            </a:r>
            <a:r>
              <a:rPr sz="1800" spc="55" dirty="0">
                <a:latin typeface="Microsoft Sans Serif"/>
                <a:cs typeface="Microsoft Sans Serif"/>
              </a:rPr>
              <a:t> </a:t>
            </a:r>
            <a:r>
              <a:rPr sz="1800" spc="-20" dirty="0">
                <a:latin typeface="Microsoft Sans Serif"/>
                <a:cs typeface="Microsoft Sans Serif"/>
              </a:rPr>
              <a:t>o</a:t>
            </a:r>
            <a:r>
              <a:rPr sz="1800" spc="-60" dirty="0">
                <a:latin typeface="Microsoft Sans Serif"/>
                <a:cs typeface="Microsoft Sans Serif"/>
              </a:rPr>
              <a:t>u</a:t>
            </a:r>
            <a:r>
              <a:rPr sz="1800" spc="85" dirty="0">
                <a:latin typeface="Microsoft Sans Serif"/>
                <a:cs typeface="Microsoft Sans Serif"/>
              </a:rPr>
              <a:t>t</a:t>
            </a:r>
            <a:r>
              <a:rPr sz="1800" spc="-120" dirty="0">
                <a:latin typeface="Microsoft Sans Serif"/>
                <a:cs typeface="Microsoft Sans Serif"/>
              </a:rPr>
              <a:t>c</a:t>
            </a:r>
            <a:r>
              <a:rPr sz="1800" spc="-20" dirty="0">
                <a:latin typeface="Microsoft Sans Serif"/>
                <a:cs typeface="Microsoft Sans Serif"/>
              </a:rPr>
              <a:t>o</a:t>
            </a:r>
            <a:r>
              <a:rPr sz="1800" spc="-105" dirty="0">
                <a:latin typeface="Microsoft Sans Serif"/>
                <a:cs typeface="Microsoft Sans Serif"/>
              </a:rPr>
              <a:t>m</a:t>
            </a:r>
            <a:r>
              <a:rPr sz="1800" spc="-80" dirty="0">
                <a:latin typeface="Microsoft Sans Serif"/>
                <a:cs typeface="Microsoft Sans Serif"/>
              </a:rPr>
              <a:t>es  </a:t>
            </a:r>
            <a:r>
              <a:rPr sz="1800" spc="-55" dirty="0">
                <a:latin typeface="Microsoft Sans Serif"/>
                <a:cs typeface="Microsoft Sans Serif"/>
              </a:rPr>
              <a:t>and</a:t>
            </a:r>
            <a:r>
              <a:rPr sz="1800" spc="45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the</a:t>
            </a:r>
            <a:r>
              <a:rPr sz="1800" spc="50" dirty="0">
                <a:latin typeface="Microsoft Sans Serif"/>
                <a:cs typeface="Microsoft Sans Serif"/>
              </a:rPr>
              <a:t> </a:t>
            </a:r>
            <a:r>
              <a:rPr sz="1750" b="1" spc="-50" dirty="0">
                <a:latin typeface="Trebuchet MS"/>
                <a:cs typeface="Trebuchet MS"/>
              </a:rPr>
              <a:t>COUNT</a:t>
            </a:r>
            <a:r>
              <a:rPr sz="1750" b="1" spc="5" dirty="0">
                <a:latin typeface="Trebuchet MS"/>
                <a:cs typeface="Trebuchet MS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of</a:t>
            </a:r>
            <a:r>
              <a:rPr sz="1800" spc="275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landing </a:t>
            </a:r>
            <a:r>
              <a:rPr sz="1800" spc="-20" dirty="0">
                <a:latin typeface="Microsoft Sans Serif"/>
                <a:cs typeface="Microsoft Sans Serif"/>
              </a:rPr>
              <a:t> </a:t>
            </a:r>
            <a:r>
              <a:rPr sz="1800" spc="-55" dirty="0">
                <a:latin typeface="Microsoft Sans Serif"/>
                <a:cs typeface="Microsoft Sans Serif"/>
              </a:rPr>
              <a:t>outcomes</a:t>
            </a:r>
            <a:r>
              <a:rPr sz="1800" spc="45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from</a:t>
            </a:r>
            <a:r>
              <a:rPr sz="1800" spc="40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the</a:t>
            </a:r>
            <a:r>
              <a:rPr sz="1800" spc="45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data</a:t>
            </a:r>
            <a:r>
              <a:rPr sz="1800" spc="50" dirty="0">
                <a:latin typeface="Microsoft Sans Serif"/>
                <a:cs typeface="Microsoft Sans Serif"/>
              </a:rPr>
              <a:t> </a:t>
            </a:r>
            <a:r>
              <a:rPr sz="1800" spc="-55" dirty="0">
                <a:latin typeface="Microsoft Sans Serif"/>
                <a:cs typeface="Microsoft Sans Serif"/>
              </a:rPr>
              <a:t>and </a:t>
            </a:r>
            <a:r>
              <a:rPr sz="1800" spc="-50" dirty="0">
                <a:latin typeface="Microsoft Sans Serif"/>
                <a:cs typeface="Microsoft Sans Serif"/>
              </a:rPr>
              <a:t> </a:t>
            </a:r>
            <a:r>
              <a:rPr sz="1800" spc="-70" dirty="0">
                <a:latin typeface="Microsoft Sans Serif"/>
                <a:cs typeface="Microsoft Sans Serif"/>
              </a:rPr>
              <a:t>used</a:t>
            </a:r>
            <a:r>
              <a:rPr sz="1800" spc="335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the </a:t>
            </a:r>
            <a:r>
              <a:rPr sz="1750" b="1" spc="-45" dirty="0">
                <a:latin typeface="Trebuchet MS"/>
                <a:cs typeface="Trebuchet MS"/>
              </a:rPr>
              <a:t>WHERE </a:t>
            </a:r>
            <a:r>
              <a:rPr sz="1800" spc="-80" dirty="0">
                <a:latin typeface="Microsoft Sans Serif"/>
                <a:cs typeface="Microsoft Sans Serif"/>
              </a:rPr>
              <a:t>clause</a:t>
            </a:r>
            <a:r>
              <a:rPr sz="1800" spc="320" dirty="0">
                <a:latin typeface="Microsoft Sans Serif"/>
                <a:cs typeface="Microsoft Sans Serif"/>
              </a:rPr>
              <a:t> </a:t>
            </a:r>
            <a:r>
              <a:rPr sz="1800" spc="35" dirty="0">
                <a:latin typeface="Microsoft Sans Serif"/>
                <a:cs typeface="Microsoft Sans Serif"/>
              </a:rPr>
              <a:t>to </a:t>
            </a:r>
            <a:r>
              <a:rPr sz="1800" spc="40" dirty="0">
                <a:latin typeface="Microsoft Sans Serif"/>
                <a:cs typeface="Microsoft Sans Serif"/>
              </a:rPr>
              <a:t> </a:t>
            </a:r>
            <a:r>
              <a:rPr sz="1800" spc="5" dirty="0">
                <a:latin typeface="Microsoft Sans Serif"/>
                <a:cs typeface="Microsoft Sans Serif"/>
              </a:rPr>
              <a:t>filter</a:t>
            </a:r>
            <a:r>
              <a:rPr sz="1800" spc="6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for</a:t>
            </a:r>
            <a:r>
              <a:rPr sz="1800" spc="55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landing</a:t>
            </a:r>
            <a:r>
              <a:rPr sz="1800" spc="50" dirty="0">
                <a:latin typeface="Microsoft Sans Serif"/>
                <a:cs typeface="Microsoft Sans Serif"/>
              </a:rPr>
              <a:t> </a:t>
            </a:r>
            <a:r>
              <a:rPr sz="1800" spc="-55" dirty="0">
                <a:latin typeface="Microsoft Sans Serif"/>
                <a:cs typeface="Microsoft Sans Serif"/>
              </a:rPr>
              <a:t>outcomes </a:t>
            </a:r>
            <a:r>
              <a:rPr sz="1800" spc="-50" dirty="0">
                <a:latin typeface="Microsoft Sans Serif"/>
                <a:cs typeface="Microsoft Sans Serif"/>
              </a:rPr>
              <a:t> </a:t>
            </a:r>
            <a:r>
              <a:rPr sz="1750" b="1" spc="-45" dirty="0">
                <a:latin typeface="Trebuchet MS"/>
                <a:cs typeface="Trebuchet MS"/>
              </a:rPr>
              <a:t>BETWEEN</a:t>
            </a:r>
            <a:r>
              <a:rPr sz="1750" b="1" spc="10" dirty="0">
                <a:latin typeface="Trebuchet MS"/>
                <a:cs typeface="Trebuchet MS"/>
              </a:rPr>
              <a:t> </a:t>
            </a:r>
            <a:r>
              <a:rPr sz="1800" spc="65" dirty="0">
                <a:latin typeface="Microsoft Sans Serif"/>
                <a:cs typeface="Microsoft Sans Serif"/>
              </a:rPr>
              <a:t>2010-06-04</a:t>
            </a:r>
            <a:r>
              <a:rPr sz="1800" spc="50" dirty="0">
                <a:latin typeface="Microsoft Sans Serif"/>
                <a:cs typeface="Microsoft Sans Serif"/>
              </a:rPr>
              <a:t> </a:t>
            </a:r>
            <a:r>
              <a:rPr sz="1800" spc="35" dirty="0">
                <a:latin typeface="Microsoft Sans Serif"/>
                <a:cs typeface="Microsoft Sans Serif"/>
              </a:rPr>
              <a:t>to</a:t>
            </a:r>
            <a:endParaRPr sz="1800">
              <a:latin typeface="Microsoft Sans Serif"/>
              <a:cs typeface="Microsoft Sans Serif"/>
            </a:endParaRPr>
          </a:p>
          <a:p>
            <a:pPr marL="12700">
              <a:lnSpc>
                <a:spcPts val="1895"/>
              </a:lnSpc>
            </a:pPr>
            <a:r>
              <a:rPr sz="1800" spc="50" dirty="0">
                <a:latin typeface="Microsoft Sans Serif"/>
                <a:cs typeface="Microsoft Sans Serif"/>
              </a:rPr>
              <a:t>2010-03-20.</a:t>
            </a:r>
            <a:endParaRPr sz="1800">
              <a:latin typeface="Microsoft Sans Serif"/>
              <a:cs typeface="Microsoft Sans Serif"/>
            </a:endParaRPr>
          </a:p>
          <a:p>
            <a:pPr marL="12700" marR="170815">
              <a:lnSpc>
                <a:spcPct val="89800"/>
              </a:lnSpc>
              <a:spcBef>
                <a:spcPts val="1465"/>
              </a:spcBef>
            </a:pPr>
            <a:r>
              <a:rPr sz="1800" spc="-295" dirty="0">
                <a:latin typeface="Microsoft Sans Serif"/>
                <a:cs typeface="Microsoft Sans Serif"/>
              </a:rPr>
              <a:t>W</a:t>
            </a:r>
            <a:r>
              <a:rPr sz="1800" spc="-105" dirty="0">
                <a:latin typeface="Microsoft Sans Serif"/>
                <a:cs typeface="Microsoft Sans Serif"/>
              </a:rPr>
              <a:t>e</a:t>
            </a:r>
            <a:r>
              <a:rPr sz="1800" spc="55" dirty="0">
                <a:latin typeface="Microsoft Sans Serif"/>
                <a:cs typeface="Microsoft Sans Serif"/>
              </a:rPr>
              <a:t> </a:t>
            </a:r>
            <a:r>
              <a:rPr sz="1800" spc="-95" dirty="0">
                <a:latin typeface="Microsoft Sans Serif"/>
                <a:cs typeface="Microsoft Sans Serif"/>
              </a:rPr>
              <a:t>a</a:t>
            </a:r>
            <a:r>
              <a:rPr sz="1800" spc="5" dirty="0">
                <a:latin typeface="Microsoft Sans Serif"/>
                <a:cs typeface="Microsoft Sans Serif"/>
              </a:rPr>
              <a:t>pp</a:t>
            </a:r>
            <a:r>
              <a:rPr sz="1800" spc="25" dirty="0">
                <a:latin typeface="Microsoft Sans Serif"/>
                <a:cs typeface="Microsoft Sans Serif"/>
              </a:rPr>
              <a:t>li</a:t>
            </a:r>
            <a:r>
              <a:rPr sz="1800" spc="-45" dirty="0">
                <a:latin typeface="Microsoft Sans Serif"/>
                <a:cs typeface="Microsoft Sans Serif"/>
              </a:rPr>
              <a:t>ed</a:t>
            </a:r>
            <a:r>
              <a:rPr sz="1800" spc="55" dirty="0">
                <a:latin typeface="Microsoft Sans Serif"/>
                <a:cs typeface="Microsoft Sans Serif"/>
              </a:rPr>
              <a:t> </a:t>
            </a:r>
            <a:r>
              <a:rPr sz="1800" spc="85" dirty="0">
                <a:latin typeface="Microsoft Sans Serif"/>
                <a:cs typeface="Microsoft Sans Serif"/>
              </a:rPr>
              <a:t>t</a:t>
            </a:r>
            <a:r>
              <a:rPr sz="1800" spc="-60" dirty="0">
                <a:latin typeface="Microsoft Sans Serif"/>
                <a:cs typeface="Microsoft Sans Serif"/>
              </a:rPr>
              <a:t>h</a:t>
            </a:r>
            <a:r>
              <a:rPr sz="1800" spc="-105" dirty="0">
                <a:latin typeface="Microsoft Sans Serif"/>
                <a:cs typeface="Microsoft Sans Serif"/>
              </a:rPr>
              <a:t>e</a:t>
            </a:r>
            <a:r>
              <a:rPr sz="1800" spc="55" dirty="0">
                <a:latin typeface="Microsoft Sans Serif"/>
                <a:cs typeface="Microsoft Sans Serif"/>
              </a:rPr>
              <a:t> </a:t>
            </a:r>
            <a:r>
              <a:rPr sz="1750" b="1" spc="-50" dirty="0">
                <a:latin typeface="Trebuchet MS"/>
                <a:cs typeface="Trebuchet MS"/>
              </a:rPr>
              <a:t>G</a:t>
            </a:r>
            <a:r>
              <a:rPr sz="1750" b="1" spc="-60" dirty="0">
                <a:latin typeface="Trebuchet MS"/>
                <a:cs typeface="Trebuchet MS"/>
              </a:rPr>
              <a:t>R</a:t>
            </a:r>
            <a:r>
              <a:rPr sz="1750" b="1" spc="30" dirty="0">
                <a:latin typeface="Trebuchet MS"/>
                <a:cs typeface="Trebuchet MS"/>
              </a:rPr>
              <a:t>O</a:t>
            </a:r>
            <a:r>
              <a:rPr sz="1750" b="1" spc="-100" dirty="0">
                <a:latin typeface="Trebuchet MS"/>
                <a:cs typeface="Trebuchet MS"/>
              </a:rPr>
              <a:t>U</a:t>
            </a:r>
            <a:r>
              <a:rPr sz="1750" b="1" spc="-15" dirty="0">
                <a:latin typeface="Trebuchet MS"/>
                <a:cs typeface="Trebuchet MS"/>
              </a:rPr>
              <a:t>P</a:t>
            </a:r>
            <a:r>
              <a:rPr sz="1750" b="1" spc="20" dirty="0">
                <a:latin typeface="Trebuchet MS"/>
                <a:cs typeface="Trebuchet MS"/>
              </a:rPr>
              <a:t> </a:t>
            </a:r>
            <a:r>
              <a:rPr sz="1750" b="1" spc="45" dirty="0">
                <a:latin typeface="Trebuchet MS"/>
                <a:cs typeface="Trebuchet MS"/>
              </a:rPr>
              <a:t>B</a:t>
            </a:r>
            <a:r>
              <a:rPr sz="1750" b="1" spc="-40" dirty="0">
                <a:latin typeface="Trebuchet MS"/>
                <a:cs typeface="Trebuchet MS"/>
              </a:rPr>
              <a:t>Y  </a:t>
            </a:r>
            <a:r>
              <a:rPr sz="1800" spc="-80" dirty="0">
                <a:latin typeface="Microsoft Sans Serif"/>
                <a:cs typeface="Microsoft Sans Serif"/>
              </a:rPr>
              <a:t>clause</a:t>
            </a:r>
            <a:r>
              <a:rPr sz="1800" spc="-75" dirty="0">
                <a:latin typeface="Microsoft Sans Serif"/>
                <a:cs typeface="Microsoft Sans Serif"/>
              </a:rPr>
              <a:t> </a:t>
            </a:r>
            <a:r>
              <a:rPr sz="1800" spc="35" dirty="0">
                <a:latin typeface="Microsoft Sans Serif"/>
                <a:cs typeface="Microsoft Sans Serif"/>
              </a:rPr>
              <a:t>to </a:t>
            </a:r>
            <a:r>
              <a:rPr sz="1800" spc="-10" dirty="0">
                <a:latin typeface="Microsoft Sans Serif"/>
                <a:cs typeface="Microsoft Sans Serif"/>
              </a:rPr>
              <a:t>group </a:t>
            </a:r>
            <a:r>
              <a:rPr sz="1800" spc="-25" dirty="0">
                <a:latin typeface="Microsoft Sans Serif"/>
                <a:cs typeface="Microsoft Sans Serif"/>
              </a:rPr>
              <a:t>the landing </a:t>
            </a:r>
            <a:r>
              <a:rPr sz="1800" spc="-20" dirty="0">
                <a:latin typeface="Microsoft Sans Serif"/>
                <a:cs typeface="Microsoft Sans Serif"/>
              </a:rPr>
              <a:t> </a:t>
            </a:r>
            <a:r>
              <a:rPr sz="1800" spc="-55" dirty="0">
                <a:latin typeface="Microsoft Sans Serif"/>
                <a:cs typeface="Microsoft Sans Serif"/>
              </a:rPr>
              <a:t>outcomes</a:t>
            </a:r>
            <a:r>
              <a:rPr sz="1800" spc="35" dirty="0">
                <a:latin typeface="Microsoft Sans Serif"/>
                <a:cs typeface="Microsoft Sans Serif"/>
              </a:rPr>
              <a:t> </a:t>
            </a:r>
            <a:r>
              <a:rPr sz="1800" spc="-55" dirty="0">
                <a:latin typeface="Microsoft Sans Serif"/>
                <a:cs typeface="Microsoft Sans Serif"/>
              </a:rPr>
              <a:t>and</a:t>
            </a:r>
            <a:r>
              <a:rPr sz="1800" spc="40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the</a:t>
            </a:r>
            <a:r>
              <a:rPr sz="1800" spc="40" dirty="0">
                <a:latin typeface="Microsoft Sans Serif"/>
                <a:cs typeface="Microsoft Sans Serif"/>
              </a:rPr>
              <a:t> </a:t>
            </a:r>
            <a:r>
              <a:rPr sz="1750" b="1" spc="5" dirty="0">
                <a:latin typeface="Trebuchet MS"/>
                <a:cs typeface="Trebuchet MS"/>
              </a:rPr>
              <a:t>ORDER </a:t>
            </a:r>
            <a:r>
              <a:rPr sz="1750" b="1" spc="-10" dirty="0">
                <a:latin typeface="Trebuchet MS"/>
                <a:cs typeface="Trebuchet MS"/>
              </a:rPr>
              <a:t>BY </a:t>
            </a:r>
            <a:r>
              <a:rPr sz="1750" b="1" spc="-509" dirty="0">
                <a:latin typeface="Trebuchet MS"/>
                <a:cs typeface="Trebuchet MS"/>
              </a:rPr>
              <a:t> </a:t>
            </a:r>
            <a:r>
              <a:rPr sz="1800" spc="-80" dirty="0">
                <a:latin typeface="Microsoft Sans Serif"/>
                <a:cs typeface="Microsoft Sans Serif"/>
              </a:rPr>
              <a:t>clause</a:t>
            </a:r>
            <a:r>
              <a:rPr sz="1800" spc="-75" dirty="0">
                <a:latin typeface="Microsoft Sans Serif"/>
                <a:cs typeface="Microsoft Sans Serif"/>
              </a:rPr>
              <a:t> </a:t>
            </a:r>
            <a:r>
              <a:rPr sz="1800" spc="35" dirty="0">
                <a:latin typeface="Microsoft Sans Serif"/>
                <a:cs typeface="Microsoft Sans Serif"/>
              </a:rPr>
              <a:t>to </a:t>
            </a:r>
            <a:r>
              <a:rPr sz="1800" spc="-20" dirty="0">
                <a:latin typeface="Microsoft Sans Serif"/>
                <a:cs typeface="Microsoft Sans Serif"/>
              </a:rPr>
              <a:t>order </a:t>
            </a:r>
            <a:r>
              <a:rPr sz="1800" spc="-25" dirty="0">
                <a:latin typeface="Microsoft Sans Serif"/>
                <a:cs typeface="Microsoft Sans Serif"/>
              </a:rPr>
              <a:t>the </a:t>
            </a:r>
            <a:r>
              <a:rPr sz="1800" spc="-20" dirty="0">
                <a:latin typeface="Microsoft Sans Serif"/>
                <a:cs typeface="Microsoft Sans Serif"/>
              </a:rPr>
              <a:t>grouped </a:t>
            </a:r>
            <a:r>
              <a:rPr sz="1800" spc="-15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landing</a:t>
            </a:r>
            <a:r>
              <a:rPr sz="1800" spc="50" dirty="0">
                <a:latin typeface="Microsoft Sans Serif"/>
                <a:cs typeface="Microsoft Sans Serif"/>
              </a:rPr>
              <a:t> </a:t>
            </a:r>
            <a:r>
              <a:rPr sz="1800" spc="-50" dirty="0">
                <a:latin typeface="Microsoft Sans Serif"/>
                <a:cs typeface="Microsoft Sans Serif"/>
              </a:rPr>
              <a:t>outcome</a:t>
            </a:r>
            <a:r>
              <a:rPr sz="1800" spc="5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in </a:t>
            </a:r>
            <a:r>
              <a:rPr sz="1800" spc="-5" dirty="0">
                <a:latin typeface="Microsoft Sans Serif"/>
                <a:cs typeface="Microsoft Sans Serif"/>
              </a:rPr>
              <a:t> </a:t>
            </a:r>
            <a:r>
              <a:rPr sz="1800" spc="-50" dirty="0">
                <a:latin typeface="Microsoft Sans Serif"/>
                <a:cs typeface="Microsoft Sans Serif"/>
              </a:rPr>
              <a:t>descending</a:t>
            </a:r>
            <a:r>
              <a:rPr sz="1800" spc="50" dirty="0">
                <a:latin typeface="Microsoft Sans Serif"/>
                <a:cs typeface="Microsoft Sans Serif"/>
              </a:rPr>
              <a:t> </a:t>
            </a:r>
            <a:r>
              <a:rPr sz="1800" spc="-60" dirty="0">
                <a:latin typeface="Microsoft Sans Serif"/>
                <a:cs typeface="Microsoft Sans Serif"/>
              </a:rPr>
              <a:t>order.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751" y="515619"/>
            <a:ext cx="991933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170" dirty="0"/>
              <a:t>Rank</a:t>
            </a:r>
            <a:r>
              <a:rPr sz="2800" spc="114" dirty="0"/>
              <a:t> </a:t>
            </a:r>
            <a:r>
              <a:rPr sz="2800" spc="-60" dirty="0"/>
              <a:t>Landing</a:t>
            </a:r>
            <a:r>
              <a:rPr sz="2800" spc="114" dirty="0"/>
              <a:t> </a:t>
            </a:r>
            <a:r>
              <a:rPr sz="2800" spc="-110" dirty="0"/>
              <a:t>Outcomes</a:t>
            </a:r>
            <a:r>
              <a:rPr sz="2800" spc="110" dirty="0"/>
              <a:t> </a:t>
            </a:r>
            <a:r>
              <a:rPr sz="2800" spc="-100" dirty="0"/>
              <a:t>Between</a:t>
            </a:r>
            <a:r>
              <a:rPr sz="2800" spc="114" dirty="0"/>
              <a:t> </a:t>
            </a:r>
            <a:r>
              <a:rPr sz="2800" spc="100" dirty="0"/>
              <a:t>2010-06-04</a:t>
            </a:r>
            <a:r>
              <a:rPr sz="2800" spc="110" dirty="0"/>
              <a:t> </a:t>
            </a:r>
            <a:r>
              <a:rPr sz="2800" spc="-80" dirty="0"/>
              <a:t>and</a:t>
            </a:r>
            <a:r>
              <a:rPr sz="2800" spc="114" dirty="0"/>
              <a:t> </a:t>
            </a:r>
            <a:r>
              <a:rPr sz="2800" spc="100" dirty="0"/>
              <a:t>2017-03-20</a:t>
            </a:r>
            <a:endParaRPr sz="2800"/>
          </a:p>
        </p:txBody>
      </p:sp>
      <p:grpSp>
        <p:nvGrpSpPr>
          <p:cNvPr id="4" name="object 4"/>
          <p:cNvGrpSpPr/>
          <p:nvPr/>
        </p:nvGrpSpPr>
        <p:grpSpPr>
          <a:xfrm>
            <a:off x="576072" y="1380744"/>
            <a:ext cx="7757159" cy="4008120"/>
            <a:chOff x="576072" y="1380744"/>
            <a:chExt cx="7757159" cy="400812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6072" y="1380744"/>
              <a:ext cx="7757159" cy="400812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0011" y="1574800"/>
              <a:ext cx="7170826" cy="3422256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80"/>
              </a:spcBef>
            </a:pPr>
            <a:fld id="{81D60167-4931-47E6-BA6A-407CBD079E47}" type="slidenum">
              <a:rPr spc="75" dirty="0"/>
              <a:t>34</a:t>
            </a:fld>
            <a:endParaRPr spc="75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797970" y="2529751"/>
            <a:ext cx="1058545" cy="369570"/>
          </a:xfrm>
          <a:custGeom>
            <a:avLst/>
            <a:gdLst/>
            <a:ahLst/>
            <a:cxnLst/>
            <a:rect l="l" t="t" r="r" b="b"/>
            <a:pathLst>
              <a:path w="1058545" h="369569">
                <a:moveTo>
                  <a:pt x="1058299" y="0"/>
                </a:moveTo>
                <a:lnTo>
                  <a:pt x="0" y="0"/>
                </a:lnTo>
                <a:lnTo>
                  <a:pt x="0" y="369328"/>
                </a:lnTo>
                <a:lnTo>
                  <a:pt x="1058299" y="369328"/>
                </a:lnTo>
                <a:lnTo>
                  <a:pt x="1058299" y="0"/>
                </a:lnTo>
                <a:close/>
              </a:path>
            </a:pathLst>
          </a:custGeom>
          <a:solidFill>
            <a:srgbClr val="0948C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76710" y="2550667"/>
            <a:ext cx="8801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Section</a:t>
            </a:r>
            <a:r>
              <a:rPr sz="18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3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919844" y="1510284"/>
            <a:ext cx="1679575" cy="1701800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12700" marR="5080">
              <a:lnSpc>
                <a:spcPct val="90000"/>
              </a:lnSpc>
              <a:spcBef>
                <a:spcPts val="340"/>
              </a:spcBef>
            </a:pPr>
            <a:r>
              <a:rPr sz="2000" spc="-40" dirty="0">
                <a:latin typeface="Calibri"/>
                <a:cs typeface="Calibri"/>
              </a:rPr>
              <a:t>We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can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see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that </a:t>
            </a:r>
            <a:r>
              <a:rPr sz="2000" spc="-434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all the SpaceX 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launch sites </a:t>
            </a:r>
            <a:r>
              <a:rPr sz="2000" spc="-10" dirty="0">
                <a:latin typeface="Calibri"/>
                <a:cs typeface="Calibri"/>
              </a:rPr>
              <a:t>are </a:t>
            </a:r>
            <a:r>
              <a:rPr sz="2000" spc="-44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located </a:t>
            </a:r>
            <a:r>
              <a:rPr sz="2000" spc="-5" dirty="0">
                <a:latin typeface="Calibri"/>
                <a:cs typeface="Calibri"/>
              </a:rPr>
              <a:t>inside </a:t>
            </a:r>
            <a:r>
              <a:rPr sz="2000" dirty="0">
                <a:latin typeface="Calibri"/>
                <a:cs typeface="Calibri"/>
              </a:rPr>
              <a:t> the </a:t>
            </a:r>
            <a:r>
              <a:rPr sz="2000" spc="-5" dirty="0">
                <a:latin typeface="Calibri"/>
                <a:cs typeface="Calibri"/>
              </a:rPr>
              <a:t>United 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States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751" y="413510"/>
            <a:ext cx="6373495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460625" algn="l"/>
              </a:tabLst>
            </a:pPr>
            <a:r>
              <a:rPr spc="-70" dirty="0"/>
              <a:t>Location</a:t>
            </a:r>
            <a:r>
              <a:rPr spc="135" dirty="0"/>
              <a:t> </a:t>
            </a:r>
            <a:r>
              <a:rPr spc="-10" dirty="0"/>
              <a:t>of	</a:t>
            </a:r>
            <a:r>
              <a:rPr spc="-55" dirty="0"/>
              <a:t>all</a:t>
            </a:r>
            <a:r>
              <a:rPr spc="110" dirty="0"/>
              <a:t> </a:t>
            </a:r>
            <a:r>
              <a:rPr spc="-50" dirty="0"/>
              <a:t>the</a:t>
            </a:r>
            <a:r>
              <a:rPr spc="110" dirty="0"/>
              <a:t> </a:t>
            </a:r>
            <a:r>
              <a:rPr spc="-155" dirty="0"/>
              <a:t>Launch</a:t>
            </a:r>
            <a:r>
              <a:rPr spc="110" dirty="0"/>
              <a:t> </a:t>
            </a:r>
            <a:r>
              <a:rPr spc="-150" dirty="0"/>
              <a:t>Sites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984503" y="1310639"/>
            <a:ext cx="8059420" cy="5130165"/>
            <a:chOff x="984503" y="1310639"/>
            <a:chExt cx="8059420" cy="513016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84503" y="1310639"/>
              <a:ext cx="8058911" cy="512978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79983" y="1505588"/>
              <a:ext cx="7471624" cy="4542409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36</a:t>
            </a:fld>
            <a:endParaRPr spc="75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8751" y="413510"/>
            <a:ext cx="9351010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25" dirty="0"/>
              <a:t>Markers</a:t>
            </a:r>
            <a:r>
              <a:rPr spc="125" dirty="0"/>
              <a:t> </a:t>
            </a:r>
            <a:r>
              <a:rPr spc="-75" dirty="0"/>
              <a:t>showing</a:t>
            </a:r>
            <a:r>
              <a:rPr spc="125" dirty="0"/>
              <a:t> </a:t>
            </a:r>
            <a:r>
              <a:rPr spc="-114" dirty="0"/>
              <a:t>launch</a:t>
            </a:r>
            <a:r>
              <a:rPr spc="125" dirty="0"/>
              <a:t> </a:t>
            </a:r>
            <a:r>
              <a:rPr spc="-95" dirty="0"/>
              <a:t>sites</a:t>
            </a:r>
            <a:r>
              <a:rPr spc="125" dirty="0"/>
              <a:t> </a:t>
            </a:r>
            <a:r>
              <a:rPr spc="5" dirty="0"/>
              <a:t>with</a:t>
            </a:r>
            <a:r>
              <a:rPr spc="125" dirty="0"/>
              <a:t> </a:t>
            </a:r>
            <a:r>
              <a:rPr spc="-40" dirty="0"/>
              <a:t>color</a:t>
            </a:r>
            <a:r>
              <a:rPr spc="125" dirty="0"/>
              <a:t> </a:t>
            </a:r>
            <a:r>
              <a:rPr spc="-95" dirty="0"/>
              <a:t>labels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810768" y="1533144"/>
            <a:ext cx="10253980" cy="4855845"/>
            <a:chOff x="810768" y="1533144"/>
            <a:chExt cx="10253980" cy="485584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10768" y="1533144"/>
              <a:ext cx="10253472" cy="485546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5870" y="1727205"/>
              <a:ext cx="9666135" cy="4267746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37</a:t>
            </a:fld>
            <a:endParaRPr spc="75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22376" y="1356360"/>
            <a:ext cx="10354310" cy="4996180"/>
            <a:chOff x="722376" y="1356360"/>
            <a:chExt cx="10354310" cy="499618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22376" y="1423416"/>
              <a:ext cx="2785872" cy="490118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7754" y="1618500"/>
              <a:ext cx="2198902" cy="431482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90671" y="1423416"/>
              <a:ext cx="3380232" cy="278282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286124" y="1618500"/>
              <a:ext cx="2793619" cy="219551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090671" y="3703320"/>
              <a:ext cx="2679192" cy="262128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286124" y="3899649"/>
              <a:ext cx="2091499" cy="2033673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104632" y="1356360"/>
              <a:ext cx="2971800" cy="284988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299640" y="1549958"/>
              <a:ext cx="2384399" cy="2264054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053328" y="1371600"/>
              <a:ext cx="2468879" cy="283464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249225" y="1566773"/>
              <a:ext cx="1880946" cy="2247239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340096" y="3706367"/>
              <a:ext cx="5736336" cy="2645664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535053" y="3900353"/>
              <a:ext cx="5148986" cy="2058441"/>
            </a:xfrm>
            <a:prstGeom prst="rect">
              <a:avLst/>
            </a:prstGeom>
          </p:spPr>
        </p:pic>
      </p:grp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848751" y="413510"/>
            <a:ext cx="7287259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5" dirty="0"/>
              <a:t>Launch</a:t>
            </a:r>
            <a:r>
              <a:rPr spc="114" dirty="0"/>
              <a:t> </a:t>
            </a:r>
            <a:r>
              <a:rPr spc="-150" dirty="0"/>
              <a:t>Sites</a:t>
            </a:r>
            <a:r>
              <a:rPr spc="125" dirty="0"/>
              <a:t> </a:t>
            </a:r>
            <a:r>
              <a:rPr spc="-120" dirty="0"/>
              <a:t>Distance</a:t>
            </a:r>
            <a:r>
              <a:rPr spc="114" dirty="0"/>
              <a:t> </a:t>
            </a:r>
            <a:r>
              <a:rPr spc="75" dirty="0"/>
              <a:t>to</a:t>
            </a:r>
            <a:r>
              <a:rPr spc="120" dirty="0"/>
              <a:t> </a:t>
            </a:r>
            <a:r>
              <a:rPr spc="-125" dirty="0"/>
              <a:t>Landmarks</a:t>
            </a:r>
          </a:p>
        </p:txBody>
      </p:sp>
      <p:sp>
        <p:nvSpPr>
          <p:cNvPr id="16" name="object 1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38</a:t>
            </a:fld>
            <a:endParaRPr spc="75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797970" y="2529751"/>
            <a:ext cx="1058545" cy="369570"/>
          </a:xfrm>
          <a:custGeom>
            <a:avLst/>
            <a:gdLst/>
            <a:ahLst/>
            <a:cxnLst/>
            <a:rect l="l" t="t" r="r" b="b"/>
            <a:pathLst>
              <a:path w="1058545" h="369569">
                <a:moveTo>
                  <a:pt x="1058299" y="0"/>
                </a:moveTo>
                <a:lnTo>
                  <a:pt x="0" y="0"/>
                </a:lnTo>
                <a:lnTo>
                  <a:pt x="0" y="369328"/>
                </a:lnTo>
                <a:lnTo>
                  <a:pt x="1058299" y="369328"/>
                </a:lnTo>
                <a:lnTo>
                  <a:pt x="1058299" y="0"/>
                </a:lnTo>
                <a:close/>
              </a:path>
            </a:pathLst>
          </a:custGeom>
          <a:solidFill>
            <a:srgbClr val="0948C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76710" y="2550667"/>
            <a:ext cx="8801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Section</a:t>
            </a:r>
            <a:r>
              <a:rPr sz="18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4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230330" y="6078219"/>
            <a:ext cx="14859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75" dirty="0">
                <a:solidFill>
                  <a:srgbClr val="1C7DDB"/>
                </a:solidFill>
                <a:latin typeface="Microsoft Sans Serif"/>
                <a:cs typeface="Microsoft Sans Serif"/>
              </a:rPr>
              <a:t>4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06807" y="413510"/>
            <a:ext cx="2450465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95" dirty="0"/>
              <a:t>I</a:t>
            </a:r>
            <a:r>
              <a:rPr spc="-190" dirty="0"/>
              <a:t>n</a:t>
            </a:r>
            <a:r>
              <a:rPr spc="170" dirty="0"/>
              <a:t>t</a:t>
            </a:r>
            <a:r>
              <a:rPr spc="5" dirty="0"/>
              <a:t>ro</a:t>
            </a:r>
            <a:r>
              <a:rPr spc="30" dirty="0"/>
              <a:t>d</a:t>
            </a:r>
            <a:r>
              <a:rPr spc="-100" dirty="0"/>
              <a:t>u</a:t>
            </a:r>
            <a:r>
              <a:rPr spc="-225" dirty="0"/>
              <a:t>c</a:t>
            </a:r>
            <a:r>
              <a:rPr spc="170" dirty="0"/>
              <a:t>t</a:t>
            </a:r>
            <a:r>
              <a:rPr spc="40" dirty="0"/>
              <a:t>i</a:t>
            </a:r>
            <a:r>
              <a:rPr spc="-25" dirty="0"/>
              <a:t>o</a:t>
            </a:r>
            <a:r>
              <a:rPr spc="-95" dirty="0"/>
              <a:t>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06807" y="1618996"/>
            <a:ext cx="10578465" cy="4207510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12700" marR="5080" algn="just">
              <a:lnSpc>
                <a:spcPct val="90000"/>
              </a:lnSpc>
              <a:spcBef>
                <a:spcPts val="365"/>
              </a:spcBef>
            </a:pPr>
            <a:r>
              <a:rPr sz="2200" spc="-155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</a:t>
            </a: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is 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revolutionary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company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who </a:t>
            </a: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has</a:t>
            </a:r>
            <a:r>
              <a:rPr sz="2200" spc="3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disrupt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</a:t>
            </a:r>
            <a:r>
              <a:rPr sz="2200" spc="3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industry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by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offering 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a </a:t>
            </a:r>
            <a:r>
              <a:rPr sz="22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rocket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specifically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Falcon </a:t>
            </a:r>
            <a:r>
              <a:rPr sz="22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9 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as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low 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as 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62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million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dollars;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while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other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providers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cost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upward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165</a:t>
            </a:r>
            <a:r>
              <a:rPr sz="22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million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dollar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each.</a:t>
            </a: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Most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sz="2200" spc="5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saving</a:t>
            </a:r>
            <a:r>
              <a:rPr sz="2200" spc="4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thanks</a:t>
            </a:r>
            <a:r>
              <a:rPr sz="2200" spc="4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  </a:t>
            </a:r>
            <a:r>
              <a:rPr sz="2200" spc="-155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 </a:t>
            </a: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astounding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idea 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 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reuse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2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first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stage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43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2200" spc="4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re-land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rocket 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be</a:t>
            </a:r>
            <a:r>
              <a:rPr sz="2200" spc="4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used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on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next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mission. Repeating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this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process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will </a:t>
            </a:r>
            <a:r>
              <a:rPr sz="22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make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price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down 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even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further. </a:t>
            </a:r>
            <a:r>
              <a:rPr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As 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a </a:t>
            </a:r>
            <a:r>
              <a:rPr sz="22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scientist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startup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rivaling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SpaceX,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goal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sz="2200" spc="5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project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2200" spc="4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create</a:t>
            </a:r>
            <a:r>
              <a:rPr sz="2200" spc="4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machine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learning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pipeline 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2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first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stage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in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future.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project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is crucial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in 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identifying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2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right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price 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 </a:t>
            </a:r>
            <a:r>
              <a:rPr sz="22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bid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against </a:t>
            </a:r>
            <a:r>
              <a:rPr sz="2200" spc="-155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</a:t>
            </a: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for 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rocket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launch.</a:t>
            </a:r>
            <a:endParaRPr sz="2200" dirty="0">
              <a:latin typeface="Microsoft Sans Serif"/>
              <a:cs typeface="Microsoft Sans Serif"/>
            </a:endParaRPr>
          </a:p>
          <a:p>
            <a:pPr marL="12700" algn="just">
              <a:lnSpc>
                <a:spcPct val="100000"/>
              </a:lnSpc>
              <a:spcBef>
                <a:spcPts val="1150"/>
              </a:spcBef>
            </a:pP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problems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included:</a:t>
            </a:r>
            <a:endParaRPr sz="2200" dirty="0">
              <a:latin typeface="Microsoft Sans Serif"/>
              <a:cs typeface="Microsoft Sans Serif"/>
            </a:endParaRPr>
          </a:p>
          <a:p>
            <a:pPr marL="241300" indent="-228600" algn="just">
              <a:lnSpc>
                <a:spcPct val="100000"/>
              </a:lnSpc>
              <a:spcBef>
                <a:spcPts val="1150"/>
              </a:spcBef>
              <a:buFont typeface="Arial MT"/>
              <a:buChar char="•"/>
              <a:tabLst>
                <a:tab pos="241300" algn="l"/>
              </a:tabLst>
            </a:pP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Identifying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all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factors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influence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outcome.</a:t>
            </a:r>
            <a:endParaRPr sz="2200" dirty="0">
              <a:latin typeface="Microsoft Sans Serif"/>
              <a:cs typeface="Microsoft Sans Serif"/>
            </a:endParaRPr>
          </a:p>
          <a:p>
            <a:pPr marL="241300" indent="-228600" algn="just">
              <a:lnSpc>
                <a:spcPct val="100000"/>
              </a:lnSpc>
              <a:spcBef>
                <a:spcPts val="1060"/>
              </a:spcBef>
              <a:buFont typeface="Arial MT"/>
              <a:buChar char="•"/>
              <a:tabLst>
                <a:tab pos="241300" algn="l"/>
              </a:tabLst>
            </a:pP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relationship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each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variables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how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it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affecting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outcome.</a:t>
            </a:r>
            <a:endParaRPr sz="2200" dirty="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06807" y="5950203"/>
            <a:ext cx="927925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best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condition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needed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increase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probability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3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landing.</a:t>
            </a:r>
            <a:endParaRPr sz="2200" dirty="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8751" y="413510"/>
            <a:ext cx="7586980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40" dirty="0"/>
              <a:t>The</a:t>
            </a:r>
            <a:r>
              <a:rPr spc="110" dirty="0"/>
              <a:t> </a:t>
            </a:r>
            <a:r>
              <a:rPr spc="-210" dirty="0"/>
              <a:t>success</a:t>
            </a:r>
            <a:r>
              <a:rPr spc="114" dirty="0"/>
              <a:t> </a:t>
            </a:r>
            <a:r>
              <a:rPr spc="-110" dirty="0"/>
              <a:t>percentage</a:t>
            </a:r>
            <a:r>
              <a:rPr spc="110" dirty="0"/>
              <a:t> </a:t>
            </a:r>
            <a:r>
              <a:rPr spc="-100" dirty="0"/>
              <a:t>by</a:t>
            </a:r>
            <a:r>
              <a:rPr spc="125" dirty="0"/>
              <a:t> </a:t>
            </a:r>
            <a:r>
              <a:rPr spc="-185" dirty="0"/>
              <a:t>each</a:t>
            </a:r>
            <a:r>
              <a:rPr spc="110" dirty="0"/>
              <a:t> </a:t>
            </a:r>
            <a:r>
              <a:rPr spc="-125" dirty="0"/>
              <a:t>sites.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011936" y="1383791"/>
            <a:ext cx="9467215" cy="4297680"/>
            <a:chOff x="1011936" y="1383791"/>
            <a:chExt cx="9467215" cy="429768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11936" y="1383791"/>
              <a:ext cx="9467088" cy="429768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06732" y="1577593"/>
              <a:ext cx="8879632" cy="3710051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40</a:t>
            </a:fld>
            <a:endParaRPr spc="75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8751" y="413510"/>
            <a:ext cx="9243695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65" dirty="0"/>
              <a:t>T</a:t>
            </a:r>
            <a:r>
              <a:rPr spc="-250" dirty="0"/>
              <a:t>h</a:t>
            </a:r>
            <a:r>
              <a:rPr spc="-210" dirty="0"/>
              <a:t>e</a:t>
            </a:r>
            <a:r>
              <a:rPr spc="125" dirty="0"/>
              <a:t> </a:t>
            </a:r>
            <a:r>
              <a:rPr spc="-100" dirty="0"/>
              <a:t>h</a:t>
            </a:r>
            <a:r>
              <a:rPr spc="40" dirty="0"/>
              <a:t>i</a:t>
            </a:r>
            <a:r>
              <a:rPr spc="25" dirty="0"/>
              <a:t>g</a:t>
            </a:r>
            <a:r>
              <a:rPr spc="-100" dirty="0"/>
              <a:t>h</a:t>
            </a:r>
            <a:r>
              <a:rPr spc="-220" dirty="0"/>
              <a:t>es</a:t>
            </a:r>
            <a:r>
              <a:rPr spc="165" dirty="0"/>
              <a:t>t</a:t>
            </a:r>
            <a:r>
              <a:rPr spc="130" dirty="0"/>
              <a:t> </a:t>
            </a:r>
            <a:r>
              <a:rPr spc="40" dirty="0"/>
              <a:t>l</a:t>
            </a:r>
            <a:r>
              <a:rPr spc="-250" dirty="0"/>
              <a:t>a</a:t>
            </a:r>
            <a:r>
              <a:rPr spc="-100" dirty="0"/>
              <a:t>un</a:t>
            </a:r>
            <a:r>
              <a:rPr spc="-190" dirty="0"/>
              <a:t>c</a:t>
            </a:r>
            <a:r>
              <a:rPr spc="-100" dirty="0"/>
              <a:t>h</a:t>
            </a:r>
            <a:r>
              <a:rPr spc="5" dirty="0"/>
              <a:t>-</a:t>
            </a:r>
            <a:r>
              <a:rPr spc="-229" dirty="0"/>
              <a:t>s</a:t>
            </a:r>
            <a:r>
              <a:rPr spc="-100" dirty="0"/>
              <a:t>u</a:t>
            </a:r>
            <a:r>
              <a:rPr spc="-229" dirty="0"/>
              <a:t>cc</a:t>
            </a:r>
            <a:r>
              <a:rPr spc="-220" dirty="0"/>
              <a:t>es</a:t>
            </a:r>
            <a:r>
              <a:rPr spc="-229" dirty="0"/>
              <a:t>s</a:t>
            </a:r>
            <a:r>
              <a:rPr spc="130" dirty="0"/>
              <a:t> </a:t>
            </a:r>
            <a:r>
              <a:rPr spc="40" dirty="0"/>
              <a:t>r</a:t>
            </a:r>
            <a:r>
              <a:rPr spc="-204" dirty="0"/>
              <a:t>a</a:t>
            </a:r>
            <a:r>
              <a:rPr spc="165" dirty="0"/>
              <a:t>t</a:t>
            </a:r>
            <a:r>
              <a:rPr spc="40" dirty="0"/>
              <a:t>i</a:t>
            </a:r>
            <a:r>
              <a:rPr spc="-25" dirty="0"/>
              <a:t>o</a:t>
            </a:r>
            <a:r>
              <a:rPr spc="-185" dirty="0"/>
              <a:t>:</a:t>
            </a:r>
            <a:r>
              <a:rPr spc="130" dirty="0"/>
              <a:t> </a:t>
            </a:r>
            <a:r>
              <a:rPr spc="-350" dirty="0"/>
              <a:t>K</a:t>
            </a:r>
            <a:r>
              <a:rPr spc="-509" dirty="0"/>
              <a:t>S</a:t>
            </a:r>
            <a:r>
              <a:rPr spc="-515" dirty="0"/>
              <a:t>C</a:t>
            </a:r>
            <a:r>
              <a:rPr spc="135" dirty="0"/>
              <a:t> </a:t>
            </a:r>
            <a:r>
              <a:rPr spc="-250" dirty="0"/>
              <a:t>L</a:t>
            </a:r>
            <a:r>
              <a:rPr spc="-509" dirty="0"/>
              <a:t>C</a:t>
            </a:r>
            <a:r>
              <a:rPr spc="5" dirty="0"/>
              <a:t>-</a:t>
            </a:r>
            <a:r>
              <a:rPr spc="65" dirty="0"/>
              <a:t>39A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216152" y="1426463"/>
            <a:ext cx="9680575" cy="4815840"/>
            <a:chOff x="1216152" y="1426463"/>
            <a:chExt cx="9680575" cy="481584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16152" y="1426463"/>
              <a:ext cx="9680448" cy="481584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10373" y="1620037"/>
              <a:ext cx="9093200" cy="4230319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41</a:t>
            </a:fld>
            <a:endParaRPr spc="75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751" y="413510"/>
            <a:ext cx="8140065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700" spc="-150" dirty="0">
                <a:solidFill>
                  <a:srgbClr val="0B49CB"/>
                </a:solidFill>
                <a:latin typeface="Microsoft Sans Serif"/>
                <a:cs typeface="Microsoft Sans Serif"/>
              </a:rPr>
              <a:t>Payload</a:t>
            </a:r>
            <a:r>
              <a:rPr sz="3700" spc="130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3700" spc="-175" dirty="0">
                <a:solidFill>
                  <a:srgbClr val="0B49CB"/>
                </a:solidFill>
                <a:latin typeface="Microsoft Sans Serif"/>
                <a:cs typeface="Microsoft Sans Serif"/>
              </a:rPr>
              <a:t>vs</a:t>
            </a:r>
            <a:r>
              <a:rPr sz="3700" spc="135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3700" spc="-155" dirty="0">
                <a:solidFill>
                  <a:srgbClr val="0B49CB"/>
                </a:solidFill>
                <a:latin typeface="Microsoft Sans Serif"/>
                <a:cs typeface="Microsoft Sans Serif"/>
              </a:rPr>
              <a:t>Launch</a:t>
            </a:r>
            <a:r>
              <a:rPr sz="3700" spc="130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3700" spc="-130" dirty="0">
                <a:solidFill>
                  <a:srgbClr val="0B49CB"/>
                </a:solidFill>
                <a:latin typeface="Microsoft Sans Serif"/>
                <a:cs typeface="Microsoft Sans Serif"/>
              </a:rPr>
              <a:t>Outcome</a:t>
            </a:r>
            <a:r>
              <a:rPr sz="3700" spc="130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3700" spc="-114" dirty="0">
                <a:solidFill>
                  <a:srgbClr val="0B49CB"/>
                </a:solidFill>
                <a:latin typeface="Microsoft Sans Serif"/>
                <a:cs typeface="Microsoft Sans Serif"/>
              </a:rPr>
              <a:t>Scatter</a:t>
            </a:r>
            <a:r>
              <a:rPr sz="3700" spc="135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3700" spc="-50" dirty="0">
                <a:solidFill>
                  <a:srgbClr val="0B49CB"/>
                </a:solidFill>
                <a:latin typeface="Microsoft Sans Serif"/>
                <a:cs typeface="Microsoft Sans Serif"/>
              </a:rPr>
              <a:t>Plot</a:t>
            </a:r>
            <a:endParaRPr sz="3700">
              <a:latin typeface="Microsoft Sans Serif"/>
              <a:cs typeface="Microsoft Sans Serif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576072" y="2322576"/>
            <a:ext cx="11101070" cy="3429000"/>
            <a:chOff x="576072" y="2322576"/>
            <a:chExt cx="11101070" cy="34290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6072" y="2322576"/>
              <a:ext cx="5568696" cy="34290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0011" y="2518244"/>
              <a:ext cx="4981079" cy="283993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108192" y="2322576"/>
              <a:ext cx="5568696" cy="342900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304521" y="2518244"/>
              <a:ext cx="4981079" cy="2839935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985128" y="1452371"/>
            <a:ext cx="9495790" cy="610870"/>
          </a:xfrm>
          <a:prstGeom prst="rect">
            <a:avLst/>
          </a:prstGeom>
        </p:spPr>
        <p:txBody>
          <a:bodyPr vert="horz" wrap="square" lIns="0" tIns="41910" rIns="0" bIns="0" rtlCol="0">
            <a:spAutoFit/>
          </a:bodyPr>
          <a:lstStyle/>
          <a:p>
            <a:pPr marL="12700" marR="5080">
              <a:lnSpc>
                <a:spcPts val="2210"/>
              </a:lnSpc>
              <a:spcBef>
                <a:spcPts val="330"/>
              </a:spcBef>
            </a:pPr>
            <a:r>
              <a:rPr sz="2000" spc="-40" dirty="0">
                <a:latin typeface="Calibri"/>
                <a:cs typeface="Calibri"/>
              </a:rPr>
              <a:t>We</a:t>
            </a:r>
            <a:r>
              <a:rPr sz="2000" spc="-5" dirty="0">
                <a:latin typeface="Calibri"/>
                <a:cs typeface="Calibri"/>
              </a:rPr>
              <a:t> can </a:t>
            </a:r>
            <a:r>
              <a:rPr sz="2000" dirty="0">
                <a:latin typeface="Calibri"/>
                <a:cs typeface="Calibri"/>
              </a:rPr>
              <a:t>see </a:t>
            </a:r>
            <a:r>
              <a:rPr sz="2000" spc="-5" dirty="0">
                <a:latin typeface="Calibri"/>
                <a:cs typeface="Calibri"/>
              </a:rPr>
              <a:t>that</a:t>
            </a:r>
            <a:r>
              <a:rPr sz="2000" dirty="0">
                <a:latin typeface="Calibri"/>
                <a:cs typeface="Calibri"/>
              </a:rPr>
              <a:t> all the success </a:t>
            </a:r>
            <a:r>
              <a:rPr sz="2000" spc="-20" dirty="0">
                <a:latin typeface="Calibri"/>
                <a:cs typeface="Calibri"/>
              </a:rPr>
              <a:t>rate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for</a:t>
            </a:r>
            <a:r>
              <a:rPr sz="2000" spc="-5" dirty="0">
                <a:latin typeface="Calibri"/>
                <a:cs typeface="Calibri"/>
              </a:rPr>
              <a:t> low</a:t>
            </a:r>
            <a:r>
              <a:rPr sz="2000" spc="-10" dirty="0">
                <a:latin typeface="Calibri"/>
                <a:cs typeface="Calibri"/>
              </a:rPr>
              <a:t> weighted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payload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is </a:t>
            </a:r>
            <a:r>
              <a:rPr sz="2000" spc="-5" dirty="0">
                <a:latin typeface="Calibri"/>
                <a:cs typeface="Calibri"/>
              </a:rPr>
              <a:t>higher</a:t>
            </a:r>
            <a:r>
              <a:rPr sz="2000" dirty="0">
                <a:latin typeface="Calibri"/>
                <a:cs typeface="Calibri"/>
              </a:rPr>
              <a:t> than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heavy weighted </a:t>
            </a:r>
            <a:r>
              <a:rPr sz="2000" spc="-44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payload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42</a:t>
            </a:fld>
            <a:endParaRPr spc="75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797970" y="2529751"/>
            <a:ext cx="1058545" cy="369570"/>
          </a:xfrm>
          <a:custGeom>
            <a:avLst/>
            <a:gdLst/>
            <a:ahLst/>
            <a:cxnLst/>
            <a:rect l="l" t="t" r="r" b="b"/>
            <a:pathLst>
              <a:path w="1058545" h="369569">
                <a:moveTo>
                  <a:pt x="1058299" y="0"/>
                </a:moveTo>
                <a:lnTo>
                  <a:pt x="0" y="0"/>
                </a:lnTo>
                <a:lnTo>
                  <a:pt x="0" y="369328"/>
                </a:lnTo>
                <a:lnTo>
                  <a:pt x="1058299" y="369328"/>
                </a:lnTo>
                <a:lnTo>
                  <a:pt x="1058299" y="0"/>
                </a:lnTo>
                <a:close/>
              </a:path>
            </a:pathLst>
          </a:custGeom>
          <a:solidFill>
            <a:srgbClr val="0948C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76710" y="2550667"/>
            <a:ext cx="8801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Section</a:t>
            </a:r>
            <a:r>
              <a:rPr sz="18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5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69068" y="1543812"/>
            <a:ext cx="984885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0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can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see,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code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below: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could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identify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best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algorithm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be </a:t>
            </a:r>
            <a:r>
              <a:rPr sz="2000" spc="-5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Tree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Algorithm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highest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classification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accuracy.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8751" y="413510"/>
            <a:ext cx="4548505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700" spc="-105" dirty="0">
                <a:solidFill>
                  <a:srgbClr val="0B49CB"/>
                </a:solidFill>
                <a:latin typeface="Microsoft Sans Serif"/>
                <a:cs typeface="Microsoft Sans Serif"/>
              </a:rPr>
              <a:t>Classification</a:t>
            </a:r>
            <a:r>
              <a:rPr sz="3700" spc="75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3700" spc="-155" dirty="0">
                <a:solidFill>
                  <a:srgbClr val="0B49CB"/>
                </a:solidFill>
                <a:latin typeface="Microsoft Sans Serif"/>
                <a:cs typeface="Microsoft Sans Serif"/>
              </a:rPr>
              <a:t>Accuracy</a:t>
            </a:r>
            <a:endParaRPr sz="3700">
              <a:latin typeface="Microsoft Sans Serif"/>
              <a:cs typeface="Microsoft Sans Serif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576072" y="2289048"/>
            <a:ext cx="11101070" cy="3069590"/>
            <a:chOff x="576072" y="2289048"/>
            <a:chExt cx="11101070" cy="306959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6072" y="2289048"/>
              <a:ext cx="11100816" cy="306933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0011" y="2482989"/>
              <a:ext cx="10515600" cy="2484183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44</a:t>
            </a:fld>
            <a:endParaRPr spc="75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31239" y="1543812"/>
            <a:ext cx="8861425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0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confusion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matrix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decision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tree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classifier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shows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classifier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can </a:t>
            </a:r>
            <a:r>
              <a:rPr sz="20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distinguish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different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classes.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major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problem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false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positives</a:t>
            </a:r>
            <a:endParaRPr sz="20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</a:pPr>
            <a:r>
              <a:rPr sz="20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.i.e.,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unsuccessful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marked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classifier.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751" y="413510"/>
            <a:ext cx="3397885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14" dirty="0"/>
              <a:t>Confusion</a:t>
            </a:r>
            <a:r>
              <a:rPr spc="60" dirty="0"/>
              <a:t> </a:t>
            </a:r>
            <a:r>
              <a:rPr spc="-60" dirty="0"/>
              <a:t>Matrix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758951" y="2551176"/>
            <a:ext cx="8994775" cy="3810000"/>
            <a:chOff x="758951" y="2551176"/>
            <a:chExt cx="8994775" cy="381000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58951" y="2551176"/>
              <a:ext cx="4928616" cy="37886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52499" y="2746883"/>
              <a:ext cx="4343400" cy="3200397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07151" y="2551176"/>
              <a:ext cx="4346448" cy="381000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602706" y="2746883"/>
              <a:ext cx="3757866" cy="3222885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45</a:t>
            </a:fld>
            <a:endParaRPr spc="75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751" y="1612899"/>
            <a:ext cx="10321290" cy="4104004"/>
          </a:xfrm>
          <a:prstGeom prst="rect">
            <a:avLst/>
          </a:prstGeom>
        </p:spPr>
        <p:txBody>
          <a:bodyPr vert="horz" wrap="square" lIns="0" tIns="1860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65"/>
              </a:spcBef>
            </a:pPr>
            <a:r>
              <a:rPr sz="2200" spc="-360" dirty="0">
                <a:solidFill>
                  <a:srgbClr val="292929"/>
                </a:solidFill>
                <a:latin typeface="Microsoft Sans Serif"/>
                <a:cs typeface="Microsoft Sans Serif"/>
              </a:rPr>
              <a:t>W</a:t>
            </a:r>
            <a:r>
              <a:rPr sz="22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c</a:t>
            </a: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n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c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n</a:t>
            </a:r>
            <a:r>
              <a:rPr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c</a:t>
            </a:r>
            <a:r>
              <a:rPr sz="22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l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u</a:t>
            </a:r>
            <a:r>
              <a:rPr sz="22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d</a:t>
            </a:r>
            <a:r>
              <a:rPr sz="22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h</a:t>
            </a:r>
            <a:r>
              <a:rPr sz="22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: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37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5" dirty="0">
                <a:solidFill>
                  <a:srgbClr val="292929"/>
                </a:solidFill>
                <a:latin typeface="Microsoft Sans Serif"/>
                <a:cs typeface="Microsoft Sans Serif"/>
              </a:rPr>
              <a:t>Tree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Classifier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Algorithm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best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Machine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Learning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approach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dataset.</a:t>
            </a:r>
            <a:endParaRPr sz="2200">
              <a:latin typeface="Microsoft Sans Serif"/>
              <a:cs typeface="Microsoft Sans Serif"/>
            </a:endParaRPr>
          </a:p>
          <a:p>
            <a:pPr marL="241300" marR="259715" indent="-228600">
              <a:lnSpc>
                <a:spcPct val="102699"/>
              </a:lnSpc>
              <a:spcBef>
                <a:spcPts val="127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low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weighted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(which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define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4000kg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below)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performed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better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than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heavy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weighted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payloads.</a:t>
            </a:r>
            <a:endParaRPr sz="2200">
              <a:latin typeface="Microsoft Sans Serif"/>
              <a:cs typeface="Microsoft Sans Serif"/>
            </a:endParaRPr>
          </a:p>
          <a:p>
            <a:pPr marL="241300" marR="619760" indent="-228600">
              <a:lnSpc>
                <a:spcPct val="100000"/>
              </a:lnSpc>
              <a:spcBef>
                <a:spcPts val="137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Starting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year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2013,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5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increased,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directly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proportional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time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years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2020,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it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will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eventually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perfect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future.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37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275" dirty="0">
                <a:solidFill>
                  <a:srgbClr val="292929"/>
                </a:solidFill>
                <a:latin typeface="Microsoft Sans Serif"/>
                <a:cs typeface="Microsoft Sans Serif"/>
              </a:rPr>
              <a:t>KSC</a:t>
            </a:r>
            <a:r>
              <a:rPr sz="2200" spc="-2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LC-39A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most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3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any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sites;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76.9%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6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265" dirty="0">
                <a:latin typeface="Microsoft Sans Serif"/>
                <a:cs typeface="Microsoft Sans Serif"/>
              </a:rPr>
              <a:t>SSO</a:t>
            </a:r>
            <a:r>
              <a:rPr sz="2200" spc="-235" dirty="0">
                <a:latin typeface="Microsoft Sans Serif"/>
                <a:cs typeface="Microsoft Sans Serif"/>
              </a:rPr>
              <a:t> </a:t>
            </a:r>
            <a:r>
              <a:rPr sz="2200" spc="25" dirty="0">
                <a:latin typeface="Microsoft Sans Serif"/>
                <a:cs typeface="Microsoft Sans Serif"/>
              </a:rPr>
              <a:t>orbit</a:t>
            </a:r>
            <a:r>
              <a:rPr sz="2200" spc="80" dirty="0">
                <a:latin typeface="Microsoft Sans Serif"/>
                <a:cs typeface="Microsoft Sans Serif"/>
              </a:rPr>
              <a:t> </a:t>
            </a:r>
            <a:r>
              <a:rPr sz="2200" spc="-120" dirty="0">
                <a:latin typeface="Microsoft Sans Serif"/>
                <a:cs typeface="Microsoft Sans Serif"/>
              </a:rPr>
              <a:t>have</a:t>
            </a:r>
            <a:r>
              <a:rPr sz="2200" spc="80" dirty="0">
                <a:latin typeface="Microsoft Sans Serif"/>
                <a:cs typeface="Microsoft Sans Serif"/>
              </a:rPr>
              <a:t> </a:t>
            </a:r>
            <a:r>
              <a:rPr sz="2200" spc="-30" dirty="0">
                <a:latin typeface="Microsoft Sans Serif"/>
                <a:cs typeface="Microsoft Sans Serif"/>
              </a:rPr>
              <a:t>the</a:t>
            </a:r>
            <a:r>
              <a:rPr sz="2200" spc="80" dirty="0">
                <a:latin typeface="Microsoft Sans Serif"/>
                <a:cs typeface="Microsoft Sans Serif"/>
              </a:rPr>
              <a:t> </a:t>
            </a:r>
            <a:r>
              <a:rPr sz="2200" spc="-50" dirty="0">
                <a:latin typeface="Microsoft Sans Serif"/>
                <a:cs typeface="Microsoft Sans Serif"/>
              </a:rPr>
              <a:t>most</a:t>
            </a:r>
            <a:r>
              <a:rPr sz="2200" spc="80" dirty="0">
                <a:latin typeface="Microsoft Sans Serif"/>
                <a:cs typeface="Microsoft Sans Serif"/>
              </a:rPr>
              <a:t> </a:t>
            </a:r>
            <a:r>
              <a:rPr sz="2200" spc="-130" dirty="0">
                <a:latin typeface="Microsoft Sans Serif"/>
                <a:cs typeface="Microsoft Sans Serif"/>
              </a:rPr>
              <a:t>success</a:t>
            </a:r>
            <a:r>
              <a:rPr sz="2200" spc="80" dirty="0">
                <a:latin typeface="Microsoft Sans Serif"/>
                <a:cs typeface="Microsoft Sans Serif"/>
              </a:rPr>
              <a:t> </a:t>
            </a:r>
            <a:r>
              <a:rPr sz="2200" spc="-50" dirty="0">
                <a:latin typeface="Microsoft Sans Serif"/>
                <a:cs typeface="Microsoft Sans Serif"/>
              </a:rPr>
              <a:t>rate;</a:t>
            </a:r>
            <a:r>
              <a:rPr sz="2200" spc="80" dirty="0">
                <a:latin typeface="Microsoft Sans Serif"/>
                <a:cs typeface="Microsoft Sans Serif"/>
              </a:rPr>
              <a:t> 100%</a:t>
            </a:r>
            <a:r>
              <a:rPr sz="2200" spc="75" dirty="0">
                <a:latin typeface="Microsoft Sans Serif"/>
                <a:cs typeface="Microsoft Sans Serif"/>
              </a:rPr>
              <a:t> </a:t>
            </a:r>
            <a:r>
              <a:rPr sz="2200" spc="-70" dirty="0">
                <a:latin typeface="Microsoft Sans Serif"/>
                <a:cs typeface="Microsoft Sans Serif"/>
              </a:rPr>
              <a:t>and</a:t>
            </a:r>
            <a:r>
              <a:rPr sz="2200" spc="80" dirty="0">
                <a:latin typeface="Microsoft Sans Serif"/>
                <a:cs typeface="Microsoft Sans Serif"/>
              </a:rPr>
              <a:t> </a:t>
            </a:r>
            <a:r>
              <a:rPr sz="2200" spc="-80" dirty="0">
                <a:latin typeface="Microsoft Sans Serif"/>
                <a:cs typeface="Microsoft Sans Serif"/>
              </a:rPr>
              <a:t>more</a:t>
            </a:r>
            <a:r>
              <a:rPr sz="2200" spc="80" dirty="0">
                <a:latin typeface="Microsoft Sans Serif"/>
                <a:cs typeface="Microsoft Sans Serif"/>
              </a:rPr>
              <a:t> </a:t>
            </a:r>
            <a:r>
              <a:rPr sz="2200" spc="-45" dirty="0">
                <a:latin typeface="Microsoft Sans Serif"/>
                <a:cs typeface="Microsoft Sans Serif"/>
              </a:rPr>
              <a:t>than</a:t>
            </a:r>
            <a:r>
              <a:rPr sz="2200" spc="75" dirty="0">
                <a:latin typeface="Microsoft Sans Serif"/>
                <a:cs typeface="Microsoft Sans Serif"/>
              </a:rPr>
              <a:t> </a:t>
            </a:r>
            <a:r>
              <a:rPr sz="2200" spc="105" dirty="0">
                <a:latin typeface="Microsoft Sans Serif"/>
                <a:cs typeface="Microsoft Sans Serif"/>
              </a:rPr>
              <a:t>1</a:t>
            </a:r>
            <a:r>
              <a:rPr sz="2200" spc="80" dirty="0">
                <a:latin typeface="Microsoft Sans Serif"/>
                <a:cs typeface="Microsoft Sans Serif"/>
              </a:rPr>
              <a:t> </a:t>
            </a:r>
            <a:r>
              <a:rPr sz="2200" spc="-85" dirty="0">
                <a:latin typeface="Microsoft Sans Serif"/>
                <a:cs typeface="Microsoft Sans Serif"/>
              </a:rPr>
              <a:t>occurrence.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46</a:t>
            </a:fld>
            <a:endParaRPr spc="75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751" y="413510"/>
            <a:ext cx="2414905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30" dirty="0"/>
              <a:t>Conclusions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964352" y="6392163"/>
            <a:ext cx="14859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75" dirty="0">
                <a:solidFill>
                  <a:srgbClr val="1C7DDB"/>
                </a:solidFill>
                <a:latin typeface="Microsoft Sans Serif"/>
                <a:cs typeface="Microsoft Sans Serif"/>
              </a:rPr>
              <a:t>5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65313" y="2812770"/>
            <a:ext cx="1058545" cy="369570"/>
          </a:xfrm>
          <a:prstGeom prst="rect">
            <a:avLst/>
          </a:prstGeom>
          <a:solidFill>
            <a:srgbClr val="0948CB"/>
          </a:solidFill>
        </p:spPr>
        <p:txBody>
          <a:bodyPr vert="horz" wrap="square" lIns="0" tIns="33655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265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Section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751" y="1426972"/>
            <a:ext cx="8782685" cy="5435462"/>
          </a:xfrm>
          <a:prstGeom prst="rect">
            <a:avLst/>
          </a:prstGeom>
        </p:spPr>
        <p:txBody>
          <a:bodyPr vert="horz" wrap="square" lIns="0" tIns="1860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65"/>
              </a:spcBef>
            </a:pPr>
            <a:r>
              <a:rPr sz="2200" spc="-100" dirty="0">
                <a:solidFill>
                  <a:srgbClr val="0B49CB"/>
                </a:solidFill>
                <a:latin typeface="Microsoft Sans Serif"/>
                <a:cs typeface="Microsoft Sans Serif"/>
              </a:rPr>
              <a:t>Executive</a:t>
            </a:r>
            <a:r>
              <a:rPr sz="2200" spc="55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2200" spc="-114" dirty="0">
                <a:solidFill>
                  <a:srgbClr val="0B49CB"/>
                </a:solidFill>
                <a:latin typeface="Microsoft Sans Serif"/>
                <a:cs typeface="Microsoft Sans Serif"/>
              </a:rPr>
              <a:t>Summary</a:t>
            </a:r>
            <a:endParaRPr sz="2200" dirty="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37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collection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methodology:</a:t>
            </a:r>
            <a:endParaRPr sz="2200" dirty="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45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900" spc="-55" dirty="0">
                <a:solidFill>
                  <a:srgbClr val="767171"/>
                </a:solidFill>
                <a:latin typeface="Microsoft Sans Serif"/>
                <a:cs typeface="Microsoft Sans Serif"/>
              </a:rPr>
              <a:t>Data</a:t>
            </a:r>
            <a:r>
              <a:rPr sz="1900" spc="80" dirty="0">
                <a:solidFill>
                  <a:srgbClr val="767171"/>
                </a:solidFill>
                <a:latin typeface="Microsoft Sans Serif"/>
                <a:cs typeface="Microsoft Sans Serif"/>
              </a:rPr>
              <a:t> </a:t>
            </a:r>
            <a:r>
              <a:rPr sz="1900" spc="-100" dirty="0">
                <a:solidFill>
                  <a:srgbClr val="767171"/>
                </a:solidFill>
                <a:latin typeface="Microsoft Sans Serif"/>
                <a:cs typeface="Microsoft Sans Serif"/>
              </a:rPr>
              <a:t>was</a:t>
            </a:r>
            <a:r>
              <a:rPr sz="1900" spc="80" dirty="0">
                <a:solidFill>
                  <a:srgbClr val="767171"/>
                </a:solidFill>
                <a:latin typeface="Microsoft Sans Serif"/>
                <a:cs typeface="Microsoft Sans Serif"/>
              </a:rPr>
              <a:t> </a:t>
            </a:r>
            <a:r>
              <a:rPr sz="1900" spc="-35" dirty="0">
                <a:solidFill>
                  <a:srgbClr val="767171"/>
                </a:solidFill>
                <a:latin typeface="Microsoft Sans Serif"/>
                <a:cs typeface="Microsoft Sans Serif"/>
              </a:rPr>
              <a:t>collected</a:t>
            </a:r>
            <a:r>
              <a:rPr sz="1900" spc="80" dirty="0">
                <a:solidFill>
                  <a:srgbClr val="767171"/>
                </a:solidFill>
                <a:latin typeface="Microsoft Sans Serif"/>
                <a:cs typeface="Microsoft Sans Serif"/>
              </a:rPr>
              <a:t> </a:t>
            </a:r>
            <a:r>
              <a:rPr sz="1900" spc="-35" dirty="0">
                <a:solidFill>
                  <a:srgbClr val="767171"/>
                </a:solidFill>
                <a:latin typeface="Microsoft Sans Serif"/>
                <a:cs typeface="Microsoft Sans Serif"/>
              </a:rPr>
              <a:t>using</a:t>
            </a:r>
            <a:r>
              <a:rPr sz="1900" spc="80" dirty="0">
                <a:solidFill>
                  <a:srgbClr val="767171"/>
                </a:solidFill>
                <a:latin typeface="Microsoft Sans Serif"/>
                <a:cs typeface="Microsoft Sans Serif"/>
              </a:rPr>
              <a:t> </a:t>
            </a:r>
            <a:r>
              <a:rPr sz="1900" spc="-130" dirty="0">
                <a:solidFill>
                  <a:srgbClr val="767171"/>
                </a:solidFill>
                <a:latin typeface="Microsoft Sans Serif"/>
                <a:cs typeface="Microsoft Sans Serif"/>
              </a:rPr>
              <a:t>SpaceX</a:t>
            </a:r>
            <a:r>
              <a:rPr sz="1900" spc="70" dirty="0">
                <a:solidFill>
                  <a:srgbClr val="767171"/>
                </a:solidFill>
                <a:latin typeface="Microsoft Sans Serif"/>
                <a:cs typeface="Microsoft Sans Serif"/>
              </a:rPr>
              <a:t> </a:t>
            </a:r>
            <a:r>
              <a:rPr sz="1900" spc="-254" dirty="0">
                <a:solidFill>
                  <a:srgbClr val="767171"/>
                </a:solidFill>
                <a:latin typeface="Microsoft Sans Serif"/>
                <a:cs typeface="Microsoft Sans Serif"/>
              </a:rPr>
              <a:t>REST</a:t>
            </a:r>
            <a:r>
              <a:rPr sz="1900" spc="80" dirty="0">
                <a:solidFill>
                  <a:srgbClr val="767171"/>
                </a:solidFill>
                <a:latin typeface="Microsoft Sans Serif"/>
                <a:cs typeface="Microsoft Sans Serif"/>
              </a:rPr>
              <a:t> </a:t>
            </a:r>
            <a:r>
              <a:rPr sz="1900" spc="-125" dirty="0">
                <a:solidFill>
                  <a:srgbClr val="767171"/>
                </a:solidFill>
                <a:latin typeface="Microsoft Sans Serif"/>
                <a:cs typeface="Microsoft Sans Serif"/>
              </a:rPr>
              <a:t>API</a:t>
            </a:r>
            <a:r>
              <a:rPr sz="1900" spc="75" dirty="0">
                <a:solidFill>
                  <a:srgbClr val="767171"/>
                </a:solidFill>
                <a:latin typeface="Microsoft Sans Serif"/>
                <a:cs typeface="Microsoft Sans Serif"/>
              </a:rPr>
              <a:t> </a:t>
            </a:r>
            <a:r>
              <a:rPr sz="1900" spc="-55" dirty="0">
                <a:solidFill>
                  <a:srgbClr val="767171"/>
                </a:solidFill>
                <a:latin typeface="Microsoft Sans Serif"/>
                <a:cs typeface="Microsoft Sans Serif"/>
              </a:rPr>
              <a:t>and</a:t>
            </a:r>
            <a:r>
              <a:rPr sz="1900" spc="80" dirty="0">
                <a:solidFill>
                  <a:srgbClr val="767171"/>
                </a:solidFill>
                <a:latin typeface="Microsoft Sans Serif"/>
                <a:cs typeface="Microsoft Sans Serif"/>
              </a:rPr>
              <a:t> </a:t>
            </a:r>
            <a:r>
              <a:rPr sz="1900" spc="-40" dirty="0">
                <a:solidFill>
                  <a:srgbClr val="767171"/>
                </a:solidFill>
                <a:latin typeface="Microsoft Sans Serif"/>
                <a:cs typeface="Microsoft Sans Serif"/>
              </a:rPr>
              <a:t>web</a:t>
            </a:r>
            <a:r>
              <a:rPr sz="1900" spc="80" dirty="0">
                <a:solidFill>
                  <a:srgbClr val="767171"/>
                </a:solidFill>
                <a:latin typeface="Microsoft Sans Serif"/>
                <a:cs typeface="Microsoft Sans Serif"/>
              </a:rPr>
              <a:t> </a:t>
            </a:r>
            <a:r>
              <a:rPr sz="1900" spc="-35" dirty="0">
                <a:solidFill>
                  <a:srgbClr val="767171"/>
                </a:solidFill>
                <a:latin typeface="Microsoft Sans Serif"/>
                <a:cs typeface="Microsoft Sans Serif"/>
              </a:rPr>
              <a:t>scrapping</a:t>
            </a:r>
            <a:r>
              <a:rPr sz="1900" spc="80" dirty="0">
                <a:solidFill>
                  <a:srgbClr val="767171"/>
                </a:solidFill>
                <a:latin typeface="Microsoft Sans Serif"/>
                <a:cs typeface="Microsoft Sans Serif"/>
              </a:rPr>
              <a:t> </a:t>
            </a:r>
            <a:r>
              <a:rPr sz="1900" spc="-25" dirty="0">
                <a:solidFill>
                  <a:srgbClr val="767171"/>
                </a:solidFill>
                <a:latin typeface="Microsoft Sans Serif"/>
                <a:cs typeface="Microsoft Sans Serif"/>
              </a:rPr>
              <a:t>from</a:t>
            </a:r>
            <a:r>
              <a:rPr sz="1900" spc="80" dirty="0">
                <a:solidFill>
                  <a:srgbClr val="767171"/>
                </a:solidFill>
                <a:latin typeface="Microsoft Sans Serif"/>
                <a:cs typeface="Microsoft Sans Serif"/>
              </a:rPr>
              <a:t> </a:t>
            </a:r>
            <a:r>
              <a:rPr sz="1900" spc="-45" dirty="0">
                <a:solidFill>
                  <a:srgbClr val="767171"/>
                </a:solidFill>
                <a:latin typeface="Microsoft Sans Serif"/>
                <a:cs typeface="Microsoft Sans Serif"/>
              </a:rPr>
              <a:t>Wikipedia</a:t>
            </a:r>
            <a:endParaRPr sz="1900" dirty="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33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wrangling</a:t>
            </a:r>
            <a:endParaRPr sz="2200" dirty="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45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900" spc="-55" dirty="0">
                <a:solidFill>
                  <a:srgbClr val="767171"/>
                </a:solidFill>
                <a:latin typeface="Microsoft Sans Serif"/>
                <a:cs typeface="Microsoft Sans Serif"/>
              </a:rPr>
              <a:t>Data</a:t>
            </a:r>
            <a:r>
              <a:rPr sz="1900" spc="75" dirty="0">
                <a:solidFill>
                  <a:srgbClr val="767171"/>
                </a:solidFill>
                <a:latin typeface="Microsoft Sans Serif"/>
                <a:cs typeface="Microsoft Sans Serif"/>
              </a:rPr>
              <a:t> </a:t>
            </a:r>
            <a:r>
              <a:rPr sz="1900" spc="-100" dirty="0">
                <a:solidFill>
                  <a:srgbClr val="767171"/>
                </a:solidFill>
                <a:latin typeface="Microsoft Sans Serif"/>
                <a:cs typeface="Microsoft Sans Serif"/>
              </a:rPr>
              <a:t>was</a:t>
            </a:r>
            <a:r>
              <a:rPr sz="1900" spc="80" dirty="0">
                <a:solidFill>
                  <a:srgbClr val="767171"/>
                </a:solidFill>
                <a:latin typeface="Microsoft Sans Serif"/>
                <a:cs typeface="Microsoft Sans Serif"/>
              </a:rPr>
              <a:t> </a:t>
            </a:r>
            <a:r>
              <a:rPr sz="1900" spc="-60" dirty="0">
                <a:solidFill>
                  <a:srgbClr val="767171"/>
                </a:solidFill>
                <a:latin typeface="Microsoft Sans Serif"/>
                <a:cs typeface="Microsoft Sans Serif"/>
              </a:rPr>
              <a:t>processed</a:t>
            </a:r>
            <a:r>
              <a:rPr sz="1900" spc="80" dirty="0">
                <a:solidFill>
                  <a:srgbClr val="767171"/>
                </a:solidFill>
                <a:latin typeface="Microsoft Sans Serif"/>
                <a:cs typeface="Microsoft Sans Serif"/>
              </a:rPr>
              <a:t> </a:t>
            </a:r>
            <a:r>
              <a:rPr sz="1900" spc="-35" dirty="0">
                <a:solidFill>
                  <a:srgbClr val="767171"/>
                </a:solidFill>
                <a:latin typeface="Microsoft Sans Serif"/>
                <a:cs typeface="Microsoft Sans Serif"/>
              </a:rPr>
              <a:t>using</a:t>
            </a:r>
            <a:r>
              <a:rPr sz="1900" spc="75" dirty="0">
                <a:solidFill>
                  <a:srgbClr val="767171"/>
                </a:solidFill>
                <a:latin typeface="Microsoft Sans Serif"/>
                <a:cs typeface="Microsoft Sans Serif"/>
              </a:rPr>
              <a:t> </a:t>
            </a:r>
            <a:r>
              <a:rPr sz="1900" spc="-20" dirty="0">
                <a:solidFill>
                  <a:srgbClr val="767171"/>
                </a:solidFill>
                <a:latin typeface="Microsoft Sans Serif"/>
                <a:cs typeface="Microsoft Sans Serif"/>
              </a:rPr>
              <a:t>one-hot</a:t>
            </a:r>
            <a:r>
              <a:rPr sz="1900" spc="70" dirty="0">
                <a:solidFill>
                  <a:srgbClr val="767171"/>
                </a:solidFill>
                <a:latin typeface="Microsoft Sans Serif"/>
                <a:cs typeface="Microsoft Sans Serif"/>
              </a:rPr>
              <a:t> </a:t>
            </a:r>
            <a:r>
              <a:rPr sz="1900" spc="-35" dirty="0">
                <a:solidFill>
                  <a:srgbClr val="767171"/>
                </a:solidFill>
                <a:latin typeface="Microsoft Sans Serif"/>
                <a:cs typeface="Microsoft Sans Serif"/>
              </a:rPr>
              <a:t>encoding</a:t>
            </a:r>
            <a:r>
              <a:rPr sz="1900" spc="80" dirty="0">
                <a:solidFill>
                  <a:srgbClr val="767171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767171"/>
                </a:solidFill>
                <a:latin typeface="Microsoft Sans Serif"/>
                <a:cs typeface="Microsoft Sans Serif"/>
              </a:rPr>
              <a:t>for</a:t>
            </a:r>
            <a:r>
              <a:rPr sz="1900" spc="65" dirty="0">
                <a:solidFill>
                  <a:srgbClr val="767171"/>
                </a:solidFill>
                <a:latin typeface="Microsoft Sans Serif"/>
                <a:cs typeface="Microsoft Sans Serif"/>
              </a:rPr>
              <a:t> </a:t>
            </a:r>
            <a:r>
              <a:rPr sz="1900" spc="-40" dirty="0">
                <a:solidFill>
                  <a:srgbClr val="767171"/>
                </a:solidFill>
                <a:latin typeface="Microsoft Sans Serif"/>
                <a:cs typeface="Microsoft Sans Serif"/>
              </a:rPr>
              <a:t>categorical</a:t>
            </a:r>
            <a:r>
              <a:rPr sz="1900" spc="80" dirty="0">
                <a:solidFill>
                  <a:srgbClr val="767171"/>
                </a:solidFill>
                <a:latin typeface="Microsoft Sans Serif"/>
                <a:cs typeface="Microsoft Sans Serif"/>
              </a:rPr>
              <a:t> </a:t>
            </a:r>
            <a:r>
              <a:rPr sz="1900" spc="-55" dirty="0">
                <a:solidFill>
                  <a:srgbClr val="767171"/>
                </a:solidFill>
                <a:latin typeface="Microsoft Sans Serif"/>
                <a:cs typeface="Microsoft Sans Serif"/>
              </a:rPr>
              <a:t>features</a:t>
            </a:r>
            <a:r>
              <a:rPr lang="en-US" sz="1900" spc="-55" dirty="0">
                <a:solidFill>
                  <a:srgbClr val="767171"/>
                </a:solidFill>
                <a:latin typeface="Microsoft Sans Serif"/>
                <a:cs typeface="Microsoft Sans Serif"/>
              </a:rPr>
              <a:t>, converted date feature from object to date type and then performed standard scaling on whole data</a:t>
            </a:r>
            <a:endParaRPr sz="1900" dirty="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31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exploratory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70" dirty="0">
                <a:solidFill>
                  <a:srgbClr val="292929"/>
                </a:solidFill>
                <a:latin typeface="Microsoft Sans Serif"/>
                <a:cs typeface="Microsoft Sans Serif"/>
              </a:rPr>
              <a:t>(EDA)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visualization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0" dirty="0">
                <a:solidFill>
                  <a:srgbClr val="292929"/>
                </a:solidFill>
                <a:latin typeface="Microsoft Sans Serif"/>
                <a:cs typeface="Microsoft Sans Serif"/>
              </a:rPr>
              <a:t>SQL</a:t>
            </a:r>
            <a:endParaRPr sz="2200" dirty="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6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interactive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analytics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Folium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Plotly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Dash</a:t>
            </a:r>
            <a:endParaRPr sz="2200" dirty="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37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predictive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classification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models</a:t>
            </a:r>
            <a:endParaRPr sz="2200" dirty="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45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lang="en-US" sz="1900" spc="-60" dirty="0" err="1">
                <a:solidFill>
                  <a:srgbClr val="767171"/>
                </a:solidFill>
                <a:latin typeface="Microsoft Sans Serif"/>
                <a:cs typeface="Microsoft Sans Serif"/>
              </a:rPr>
              <a:t>KNN,SVM,Logistic</a:t>
            </a:r>
            <a:r>
              <a:rPr lang="en-US" sz="1900" spc="-60" dirty="0">
                <a:solidFill>
                  <a:srgbClr val="767171"/>
                </a:solidFill>
                <a:latin typeface="Microsoft Sans Serif"/>
                <a:cs typeface="Microsoft Sans Serif"/>
              </a:rPr>
              <a:t> Regression and Decision Tree is used with Grid Search Hyperparameter Tuning Technique.</a:t>
            </a:r>
            <a:endParaRPr sz="1900" spc="-60" dirty="0">
              <a:solidFill>
                <a:srgbClr val="767171"/>
              </a:solidFill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204930" y="6101139"/>
            <a:ext cx="199390" cy="2559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z="1600" spc="75" dirty="0">
                <a:solidFill>
                  <a:srgbClr val="1C7DDB"/>
                </a:solidFill>
                <a:latin typeface="Microsoft Sans Serif"/>
                <a:cs typeface="Microsoft Sans Serif"/>
              </a:rPr>
              <a:t>6</a:t>
            </a:fld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751" y="413510"/>
            <a:ext cx="2663825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5" dirty="0"/>
              <a:t>Methodology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751" y="1657603"/>
            <a:ext cx="10357485" cy="4518660"/>
          </a:xfrm>
          <a:prstGeom prst="rect">
            <a:avLst/>
          </a:prstGeom>
        </p:spPr>
        <p:txBody>
          <a:bodyPr vert="horz" wrap="square" lIns="0" tIns="53340" rIns="0" bIns="0" rtlCol="0">
            <a:spAutoFit/>
          </a:bodyPr>
          <a:lstStyle/>
          <a:p>
            <a:pPr marL="12700" marR="5080" algn="just">
              <a:lnSpc>
                <a:spcPct val="88900"/>
              </a:lnSpc>
              <a:spcBef>
                <a:spcPts val="420"/>
              </a:spcBef>
            </a:pPr>
            <a:r>
              <a:rPr sz="2400" spc="-20" dirty="0">
                <a:latin typeface="Calibri"/>
                <a:cs typeface="Calibri"/>
              </a:rPr>
              <a:t>Data </a:t>
            </a:r>
            <a:r>
              <a:rPr sz="2400" spc="-5" dirty="0">
                <a:latin typeface="Calibri"/>
                <a:cs typeface="Calibri"/>
              </a:rPr>
              <a:t>collection is the </a:t>
            </a:r>
            <a:r>
              <a:rPr sz="2400" spc="-10" dirty="0">
                <a:latin typeface="Calibri"/>
                <a:cs typeface="Calibri"/>
              </a:rPr>
              <a:t>process </a:t>
            </a:r>
            <a:r>
              <a:rPr sz="2400" spc="-5" dirty="0">
                <a:latin typeface="Calibri"/>
                <a:cs typeface="Calibri"/>
              </a:rPr>
              <a:t>of </a:t>
            </a:r>
            <a:r>
              <a:rPr sz="2400" spc="-10" dirty="0">
                <a:latin typeface="Calibri"/>
                <a:cs typeface="Calibri"/>
              </a:rPr>
              <a:t>gathering </a:t>
            </a:r>
            <a:r>
              <a:rPr sz="2400" dirty="0">
                <a:latin typeface="Calibri"/>
                <a:cs typeface="Calibri"/>
              </a:rPr>
              <a:t>and </a:t>
            </a:r>
            <a:r>
              <a:rPr sz="2400" spc="-5" dirty="0">
                <a:latin typeface="Calibri"/>
                <a:cs typeface="Calibri"/>
              </a:rPr>
              <a:t>measuring </a:t>
            </a:r>
            <a:r>
              <a:rPr sz="2400" spc="-15" dirty="0">
                <a:latin typeface="Calibri"/>
                <a:cs typeface="Calibri"/>
              </a:rPr>
              <a:t>information </a:t>
            </a:r>
            <a:r>
              <a:rPr sz="2400" spc="-5" dirty="0">
                <a:latin typeface="Calibri"/>
                <a:cs typeface="Calibri"/>
              </a:rPr>
              <a:t>on </a:t>
            </a:r>
            <a:r>
              <a:rPr sz="2400" spc="-20" dirty="0">
                <a:latin typeface="Calibri"/>
                <a:cs typeface="Calibri"/>
              </a:rPr>
              <a:t>targeted 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variables in </a:t>
            </a:r>
            <a:r>
              <a:rPr sz="2400" dirty="0">
                <a:latin typeface="Calibri"/>
                <a:cs typeface="Calibri"/>
              </a:rPr>
              <a:t>an </a:t>
            </a:r>
            <a:r>
              <a:rPr sz="2400" spc="-10" dirty="0">
                <a:latin typeface="Calibri"/>
                <a:cs typeface="Calibri"/>
              </a:rPr>
              <a:t>established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system,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which </a:t>
            </a:r>
            <a:r>
              <a:rPr sz="2400" dirty="0">
                <a:latin typeface="Calibri"/>
                <a:cs typeface="Calibri"/>
              </a:rPr>
              <a:t>then enables </a:t>
            </a:r>
            <a:r>
              <a:rPr sz="2400" spc="-5" dirty="0">
                <a:latin typeface="Calibri"/>
                <a:cs typeface="Calibri"/>
              </a:rPr>
              <a:t>one </a:t>
            </a:r>
            <a:r>
              <a:rPr sz="2400" spc="-15" dirty="0">
                <a:latin typeface="Calibri"/>
                <a:cs typeface="Calibri"/>
              </a:rPr>
              <a:t>to</a:t>
            </a:r>
            <a:r>
              <a:rPr sz="2400" spc="-10" dirty="0">
                <a:latin typeface="Calibri"/>
                <a:cs typeface="Calibri"/>
              </a:rPr>
              <a:t> answer </a:t>
            </a:r>
            <a:r>
              <a:rPr sz="2400" spc="-15" dirty="0">
                <a:latin typeface="Calibri"/>
                <a:cs typeface="Calibri"/>
              </a:rPr>
              <a:t>relevant 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questions </a:t>
            </a:r>
            <a:r>
              <a:rPr sz="2400" dirty="0">
                <a:latin typeface="Calibri"/>
                <a:cs typeface="Calibri"/>
              </a:rPr>
              <a:t>and </a:t>
            </a:r>
            <a:r>
              <a:rPr sz="2400" spc="-15" dirty="0">
                <a:latin typeface="Calibri"/>
                <a:cs typeface="Calibri"/>
              </a:rPr>
              <a:t>evaluate </a:t>
            </a:r>
            <a:r>
              <a:rPr sz="2400" spc="-10" dirty="0">
                <a:latin typeface="Calibri"/>
                <a:cs typeface="Calibri"/>
              </a:rPr>
              <a:t>outcomes. </a:t>
            </a:r>
            <a:r>
              <a:rPr sz="2400" spc="-5" dirty="0">
                <a:latin typeface="Calibri"/>
                <a:cs typeface="Calibri"/>
              </a:rPr>
              <a:t>As mentioned, the </a:t>
            </a:r>
            <a:r>
              <a:rPr sz="2400" spc="-15" dirty="0">
                <a:latin typeface="Calibri"/>
                <a:cs typeface="Calibri"/>
              </a:rPr>
              <a:t>dataset was </a:t>
            </a:r>
            <a:r>
              <a:rPr sz="2400" spc="-10" dirty="0">
                <a:latin typeface="Calibri"/>
                <a:cs typeface="Calibri"/>
              </a:rPr>
              <a:t>collected by </a:t>
            </a:r>
            <a:r>
              <a:rPr sz="2400" spc="-15" dirty="0">
                <a:latin typeface="Calibri"/>
                <a:cs typeface="Calibri"/>
              </a:rPr>
              <a:t>REST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API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30" dirty="0">
                <a:latin typeface="Calibri"/>
                <a:cs typeface="Calibri"/>
              </a:rPr>
              <a:t>Web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Scrapping from </a:t>
            </a:r>
            <a:r>
              <a:rPr sz="2400" spc="-5" dirty="0">
                <a:latin typeface="Calibri"/>
                <a:cs typeface="Calibri"/>
              </a:rPr>
              <a:t>Wikipedia</a:t>
            </a:r>
            <a:endParaRPr sz="24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3750" dirty="0">
              <a:latin typeface="Calibri"/>
              <a:cs typeface="Calibri"/>
            </a:endParaRPr>
          </a:p>
          <a:p>
            <a:pPr marL="12700" marR="5715" algn="just">
              <a:lnSpc>
                <a:spcPct val="90400"/>
              </a:lnSpc>
            </a:pPr>
            <a:r>
              <a:rPr sz="2400" spc="-15" dirty="0">
                <a:latin typeface="Calibri"/>
                <a:cs typeface="Calibri"/>
              </a:rPr>
              <a:t>For REST </a:t>
            </a:r>
            <a:r>
              <a:rPr sz="2400" spc="-5" dirty="0">
                <a:latin typeface="Calibri"/>
                <a:cs typeface="Calibri"/>
              </a:rPr>
              <a:t>API, its </a:t>
            </a:r>
            <a:r>
              <a:rPr sz="2400" spc="-15" dirty="0">
                <a:latin typeface="Calibri"/>
                <a:cs typeface="Calibri"/>
              </a:rPr>
              <a:t>started </a:t>
            </a:r>
            <a:r>
              <a:rPr sz="2400" spc="-10" dirty="0">
                <a:latin typeface="Calibri"/>
                <a:cs typeface="Calibri"/>
              </a:rPr>
              <a:t>by </a:t>
            </a:r>
            <a:r>
              <a:rPr sz="2400" spc="-5" dirty="0">
                <a:latin typeface="Calibri"/>
                <a:cs typeface="Calibri"/>
              </a:rPr>
              <a:t>using the </a:t>
            </a:r>
            <a:r>
              <a:rPr sz="2400" spc="-15" dirty="0">
                <a:latin typeface="Calibri"/>
                <a:cs typeface="Calibri"/>
              </a:rPr>
              <a:t>get </a:t>
            </a:r>
            <a:r>
              <a:rPr sz="2400" spc="-10" dirty="0">
                <a:latin typeface="Calibri"/>
                <a:cs typeface="Calibri"/>
              </a:rPr>
              <a:t>request. </a:t>
            </a:r>
            <a:r>
              <a:rPr sz="2400" dirty="0">
                <a:latin typeface="Calibri"/>
                <a:cs typeface="Calibri"/>
              </a:rPr>
              <a:t>Then, </a:t>
            </a:r>
            <a:r>
              <a:rPr sz="2400" spc="-15" dirty="0">
                <a:latin typeface="Calibri"/>
                <a:cs typeface="Calibri"/>
              </a:rPr>
              <a:t>we </a:t>
            </a:r>
            <a:r>
              <a:rPr sz="2400" spc="-5" dirty="0">
                <a:latin typeface="Calibri"/>
                <a:cs typeface="Calibri"/>
              </a:rPr>
              <a:t>decoded the </a:t>
            </a:r>
            <a:r>
              <a:rPr sz="2400" spc="-10" dirty="0">
                <a:latin typeface="Calibri"/>
                <a:cs typeface="Calibri"/>
              </a:rPr>
              <a:t>response 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content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as </a:t>
            </a:r>
            <a:r>
              <a:rPr sz="2400" spc="-5" dirty="0">
                <a:latin typeface="Calibri"/>
                <a:cs typeface="Calibri"/>
              </a:rPr>
              <a:t>Json </a:t>
            </a:r>
            <a:r>
              <a:rPr sz="2400" dirty="0">
                <a:latin typeface="Calibri"/>
                <a:cs typeface="Calibri"/>
              </a:rPr>
              <a:t>and </a:t>
            </a:r>
            <a:r>
              <a:rPr sz="2400" spc="-5" dirty="0">
                <a:latin typeface="Calibri"/>
                <a:cs typeface="Calibri"/>
              </a:rPr>
              <a:t>turn it </a:t>
            </a:r>
            <a:r>
              <a:rPr sz="2400" spc="-15" dirty="0">
                <a:latin typeface="Calibri"/>
                <a:cs typeface="Calibri"/>
              </a:rPr>
              <a:t>into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5" dirty="0">
                <a:latin typeface="Calibri"/>
                <a:cs typeface="Calibri"/>
              </a:rPr>
              <a:t>pandas </a:t>
            </a:r>
            <a:r>
              <a:rPr sz="2400" spc="-15" dirty="0">
                <a:latin typeface="Calibri"/>
                <a:cs typeface="Calibri"/>
              </a:rPr>
              <a:t>dataframe</a:t>
            </a:r>
            <a:r>
              <a:rPr sz="2400" spc="509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using </a:t>
            </a:r>
            <a:r>
              <a:rPr sz="2400" spc="-10" dirty="0">
                <a:latin typeface="Calibri"/>
                <a:cs typeface="Calibri"/>
              </a:rPr>
              <a:t>json_normalize(). </a:t>
            </a:r>
            <a:r>
              <a:rPr sz="2400" spc="-90" dirty="0">
                <a:latin typeface="Calibri"/>
                <a:cs typeface="Calibri"/>
              </a:rPr>
              <a:t>We 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then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cleaned</a:t>
            </a:r>
            <a:r>
              <a:rPr sz="2400" spc="-5" dirty="0">
                <a:latin typeface="Calibri"/>
                <a:cs typeface="Calibri"/>
              </a:rPr>
              <a:t> the </a:t>
            </a:r>
            <a:r>
              <a:rPr sz="2400" spc="-15" dirty="0">
                <a:latin typeface="Calibri"/>
                <a:cs typeface="Calibri"/>
              </a:rPr>
              <a:t>data,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checked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for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missing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values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fill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with</a:t>
            </a:r>
            <a:r>
              <a:rPr sz="2400" spc="-10" dirty="0">
                <a:latin typeface="Calibri"/>
                <a:cs typeface="Calibri"/>
              </a:rPr>
              <a:t> whatever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needed.</a:t>
            </a: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3750" dirty="0">
              <a:latin typeface="Calibri"/>
              <a:cs typeface="Calibri"/>
            </a:endParaRPr>
          </a:p>
          <a:p>
            <a:pPr marL="12700" marR="5080" algn="just">
              <a:lnSpc>
                <a:spcPct val="90400"/>
              </a:lnSpc>
            </a:pPr>
            <a:r>
              <a:rPr sz="2400" spc="-15" dirty="0">
                <a:latin typeface="Calibri"/>
                <a:cs typeface="Calibri"/>
              </a:rPr>
              <a:t>For </a:t>
            </a:r>
            <a:r>
              <a:rPr sz="2400" spc="-10" dirty="0">
                <a:latin typeface="Calibri"/>
                <a:cs typeface="Calibri"/>
              </a:rPr>
              <a:t>web </a:t>
            </a:r>
            <a:r>
              <a:rPr sz="2400" spc="-5" dirty="0">
                <a:latin typeface="Calibri"/>
                <a:cs typeface="Calibri"/>
              </a:rPr>
              <a:t>scrapping, </a:t>
            </a:r>
            <a:r>
              <a:rPr sz="2400" spc="-15" dirty="0">
                <a:latin typeface="Calibri"/>
                <a:cs typeface="Calibri"/>
              </a:rPr>
              <a:t>we </a:t>
            </a:r>
            <a:r>
              <a:rPr sz="2400" spc="-5" dirty="0">
                <a:latin typeface="Calibri"/>
                <a:cs typeface="Calibri"/>
              </a:rPr>
              <a:t>will use the BeautifulSoup </a:t>
            </a:r>
            <a:r>
              <a:rPr sz="2400" spc="-15" dirty="0">
                <a:latin typeface="Calibri"/>
                <a:cs typeface="Calibri"/>
              </a:rPr>
              <a:t>to extract </a:t>
            </a:r>
            <a:r>
              <a:rPr sz="2400" spc="-5" dirty="0">
                <a:latin typeface="Calibri"/>
                <a:cs typeface="Calibri"/>
              </a:rPr>
              <a:t>the launch </a:t>
            </a:r>
            <a:r>
              <a:rPr sz="2400" spc="-15" dirty="0">
                <a:latin typeface="Calibri"/>
                <a:cs typeface="Calibri"/>
              </a:rPr>
              <a:t>records </a:t>
            </a:r>
            <a:r>
              <a:rPr sz="2400" dirty="0">
                <a:latin typeface="Calibri"/>
                <a:cs typeface="Calibri"/>
              </a:rPr>
              <a:t>as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HTML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table,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parse</a:t>
            </a:r>
            <a:r>
              <a:rPr sz="2400" spc="-5" dirty="0">
                <a:latin typeface="Calibri"/>
                <a:cs typeface="Calibri"/>
              </a:rPr>
              <a:t> the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table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convert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it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to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pandas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dataframe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for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further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analysis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204930" y="6101139"/>
            <a:ext cx="199390" cy="2559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z="1600" spc="75" dirty="0">
                <a:solidFill>
                  <a:srgbClr val="1C7DDB"/>
                </a:solidFill>
                <a:latin typeface="Microsoft Sans Serif"/>
                <a:cs typeface="Microsoft Sans Serif"/>
              </a:rPr>
              <a:t>7</a:t>
            </a:fld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751" y="413510"/>
            <a:ext cx="3082925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5" dirty="0"/>
              <a:t>Data</a:t>
            </a:r>
            <a:r>
              <a:rPr spc="50" dirty="0"/>
              <a:t> </a:t>
            </a:r>
            <a:r>
              <a:rPr spc="-80" dirty="0"/>
              <a:t>Collection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629381" y="5165911"/>
            <a:ext cx="123189" cy="2305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39"/>
              </a:lnSpc>
            </a:pPr>
            <a:r>
              <a:rPr sz="1600" spc="75" dirty="0">
                <a:solidFill>
                  <a:srgbClr val="1C7DDB"/>
                </a:solidFill>
                <a:latin typeface="Microsoft Sans Serif"/>
                <a:cs typeface="Microsoft Sans Serif"/>
              </a:rPr>
              <a:t>8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751" y="413510"/>
            <a:ext cx="5863590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5" dirty="0"/>
              <a:t>Data</a:t>
            </a:r>
            <a:r>
              <a:rPr spc="110" dirty="0"/>
              <a:t> </a:t>
            </a:r>
            <a:r>
              <a:rPr spc="-80" dirty="0"/>
              <a:t>Collection</a:t>
            </a:r>
            <a:r>
              <a:rPr spc="110" dirty="0"/>
              <a:t> </a:t>
            </a:r>
            <a:r>
              <a:rPr spc="765" dirty="0"/>
              <a:t>–</a:t>
            </a:r>
            <a:r>
              <a:rPr spc="114" dirty="0"/>
              <a:t> </a:t>
            </a:r>
            <a:r>
              <a:rPr spc="-254" dirty="0"/>
              <a:t>SpaceX</a:t>
            </a:r>
            <a:r>
              <a:rPr spc="114" dirty="0"/>
              <a:t> </a:t>
            </a:r>
            <a:r>
              <a:rPr spc="-245" dirty="0"/>
              <a:t>API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1216152" y="1551432"/>
            <a:ext cx="3200400" cy="3045460"/>
            <a:chOff x="1216152" y="1551432"/>
            <a:chExt cx="3200400" cy="304546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16152" y="1551432"/>
              <a:ext cx="3200400" cy="99669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44168" y="1661160"/>
              <a:ext cx="2993135" cy="82600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73352" y="1590560"/>
              <a:ext cx="3085287" cy="881252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16152" y="2508504"/>
              <a:ext cx="3200400" cy="832103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16152" y="2535936"/>
              <a:ext cx="3197352" cy="826008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73352" y="2549423"/>
              <a:ext cx="3085287" cy="712127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16152" y="3300983"/>
              <a:ext cx="3200400" cy="129540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59408" y="3560064"/>
              <a:ext cx="2962655" cy="826008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73352" y="3339160"/>
              <a:ext cx="3085287" cy="1178013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1396923" y="1743456"/>
            <a:ext cx="2838450" cy="2421255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138430" marR="130810" algn="ctr">
              <a:lnSpc>
                <a:spcPts val="1900"/>
              </a:lnSpc>
              <a:spcBef>
                <a:spcPts val="280"/>
              </a:spcBef>
            </a:pP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Get</a:t>
            </a:r>
            <a:r>
              <a:rPr sz="1700" spc="-10" dirty="0">
                <a:solidFill>
                  <a:srgbClr val="FFFFFF"/>
                </a:solidFill>
                <a:latin typeface="Calibri"/>
                <a:cs typeface="Calibri"/>
              </a:rPr>
              <a:t> request </a:t>
            </a:r>
            <a:r>
              <a:rPr sz="1700" spc="-15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17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20" dirty="0">
                <a:solidFill>
                  <a:srgbClr val="FFFFFF"/>
                </a:solidFill>
                <a:latin typeface="Calibri"/>
                <a:cs typeface="Calibri"/>
              </a:rPr>
              <a:t>rocket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 launch </a:t>
            </a:r>
            <a:r>
              <a:rPr sz="1700" spc="-3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15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 using</a:t>
            </a:r>
            <a:r>
              <a:rPr sz="17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API</a:t>
            </a:r>
            <a:endParaRPr sz="17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500" dirty="0">
              <a:latin typeface="Calibri"/>
              <a:cs typeface="Calibri"/>
            </a:endParaRPr>
          </a:p>
          <a:p>
            <a:pPr marL="12700" marR="5080" algn="ctr">
              <a:lnSpc>
                <a:spcPts val="1900"/>
              </a:lnSpc>
            </a:pP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Use </a:t>
            </a:r>
            <a:r>
              <a:rPr sz="1700" spc="-10" dirty="0">
                <a:solidFill>
                  <a:srgbClr val="FFFFFF"/>
                </a:solidFill>
                <a:latin typeface="Calibri"/>
                <a:cs typeface="Calibri"/>
              </a:rPr>
              <a:t>json_normalize</a:t>
            </a: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method</a:t>
            </a: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10" dirty="0">
                <a:solidFill>
                  <a:srgbClr val="FFFFFF"/>
                </a:solidFill>
                <a:latin typeface="Calibri"/>
                <a:cs typeface="Calibri"/>
              </a:rPr>
              <a:t>to 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10" dirty="0">
                <a:solidFill>
                  <a:srgbClr val="FFFFFF"/>
                </a:solidFill>
                <a:latin typeface="Calibri"/>
                <a:cs typeface="Calibri"/>
              </a:rPr>
              <a:t>convert 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json </a:t>
            </a:r>
            <a:r>
              <a:rPr sz="1700" spc="-10" dirty="0">
                <a:solidFill>
                  <a:srgbClr val="FFFFFF"/>
                </a:solidFill>
                <a:latin typeface="Calibri"/>
                <a:cs typeface="Calibri"/>
              </a:rPr>
              <a:t>result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1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15" dirty="0">
                <a:solidFill>
                  <a:srgbClr val="FFFFFF"/>
                </a:solidFill>
                <a:latin typeface="Calibri"/>
                <a:cs typeface="Calibri"/>
              </a:rPr>
              <a:t>dataframe</a:t>
            </a:r>
            <a:endParaRPr sz="17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100" dirty="0">
              <a:latin typeface="Calibri"/>
              <a:cs typeface="Calibri"/>
            </a:endParaRPr>
          </a:p>
          <a:p>
            <a:pPr marL="154940" marR="146685" algn="ctr">
              <a:lnSpc>
                <a:spcPts val="1900"/>
              </a:lnSpc>
              <a:spcBef>
                <a:spcPts val="1675"/>
              </a:spcBef>
            </a:pPr>
            <a:r>
              <a:rPr sz="1700" spc="-15" dirty="0">
                <a:solidFill>
                  <a:srgbClr val="FFFFFF"/>
                </a:solidFill>
                <a:latin typeface="Calibri"/>
                <a:cs typeface="Calibri"/>
              </a:rPr>
              <a:t>Performed</a:t>
            </a:r>
            <a:r>
              <a:rPr sz="17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15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 cleaning </a:t>
            </a: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and </a:t>
            </a:r>
            <a:r>
              <a:rPr sz="1700" spc="-3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filling </a:t>
            </a: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 missing </a:t>
            </a:r>
            <a:r>
              <a:rPr sz="1700" spc="-10" dirty="0">
                <a:solidFill>
                  <a:srgbClr val="FFFFFF"/>
                </a:solidFill>
                <a:latin typeface="Calibri"/>
                <a:cs typeface="Calibri"/>
              </a:rPr>
              <a:t>value</a:t>
            </a:r>
            <a:endParaRPr sz="1700" dirty="0">
              <a:latin typeface="Calibri"/>
              <a:cs typeface="Calibri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5029200" y="1395730"/>
            <a:ext cx="6215380" cy="5462270"/>
            <a:chOff x="4675632" y="1395983"/>
            <a:chExt cx="6215380" cy="5462270"/>
          </a:xfrm>
        </p:grpSpPr>
        <p:pic>
          <p:nvPicPr>
            <p:cNvPr id="16" name="object 1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675632" y="1395983"/>
              <a:ext cx="6214871" cy="1338072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871796" y="1590357"/>
              <a:ext cx="5626988" cy="750265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675632" y="2286000"/>
              <a:ext cx="6184392" cy="1094232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871796" y="2480132"/>
              <a:ext cx="5595670" cy="507771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675632" y="2932175"/>
              <a:ext cx="6184392" cy="3925824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871796" y="3127412"/>
              <a:ext cx="5595670" cy="3341150"/>
            </a:xfrm>
            <a:prstGeom prst="rect">
              <a:avLst/>
            </a:prstGeom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68057E47-AA7A-834B-E01D-6C68BA5A399F}"/>
              </a:ext>
            </a:extLst>
          </p:cNvPr>
          <p:cNvSpPr txBox="1"/>
          <p:nvPr/>
        </p:nvSpPr>
        <p:spPr>
          <a:xfrm>
            <a:off x="993276" y="4774059"/>
            <a:ext cx="418914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hlinkClick r:id="rId17"/>
              </a:rPr>
              <a:t>IBM_Capstone_Project</a:t>
            </a:r>
            <a:r>
              <a:rPr lang="en-US" dirty="0">
                <a:hlinkClick r:id="rId17"/>
              </a:rPr>
              <a:t>/1.jupyter-labs-spacex-data-collection-api (1).</a:t>
            </a:r>
            <a:r>
              <a:rPr lang="en-US" dirty="0" err="1">
                <a:hlinkClick r:id="rId17"/>
              </a:rPr>
              <a:t>ipynb</a:t>
            </a:r>
            <a:r>
              <a:rPr lang="en-US" dirty="0">
                <a:hlinkClick r:id="rId17"/>
              </a:rPr>
              <a:t> at master · RonakNandanwar26/</a:t>
            </a:r>
            <a:r>
              <a:rPr lang="en-US" dirty="0" err="1">
                <a:hlinkClick r:id="rId17"/>
              </a:rPr>
              <a:t>IBM_Capstone_Project</a:t>
            </a:r>
            <a:r>
              <a:rPr lang="en-US" dirty="0">
                <a:hlinkClick r:id="rId17"/>
              </a:rPr>
              <a:t> (github.com)</a:t>
            </a:r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243030" y="6113839"/>
            <a:ext cx="123189" cy="2305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39"/>
              </a:lnSpc>
            </a:pPr>
            <a:r>
              <a:rPr sz="1600" spc="75" dirty="0">
                <a:solidFill>
                  <a:srgbClr val="1C7DDB"/>
                </a:solidFill>
                <a:latin typeface="Microsoft Sans Serif"/>
                <a:cs typeface="Microsoft Sans Serif"/>
              </a:rPr>
              <a:t>9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01151" y="565910"/>
            <a:ext cx="5267960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5" dirty="0"/>
              <a:t>Data</a:t>
            </a:r>
            <a:r>
              <a:rPr spc="105" dirty="0"/>
              <a:t> </a:t>
            </a:r>
            <a:r>
              <a:rPr spc="-80" dirty="0"/>
              <a:t>Collection</a:t>
            </a:r>
            <a:r>
              <a:rPr spc="105" dirty="0"/>
              <a:t> </a:t>
            </a:r>
            <a:r>
              <a:rPr dirty="0"/>
              <a:t>-</a:t>
            </a:r>
            <a:r>
              <a:rPr spc="120" dirty="0"/>
              <a:t> </a:t>
            </a:r>
            <a:r>
              <a:rPr spc="-114" dirty="0"/>
              <a:t>Scraping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1216152" y="1673351"/>
            <a:ext cx="3246120" cy="3096895"/>
            <a:chOff x="1216152" y="1673351"/>
            <a:chExt cx="3246120" cy="309689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16152" y="1673351"/>
              <a:ext cx="3200400" cy="893063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52728" y="1679447"/>
              <a:ext cx="3124200" cy="92963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73352" y="1712112"/>
              <a:ext cx="3085287" cy="776566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16152" y="2517647"/>
              <a:ext cx="3200400" cy="1091183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25880" y="2624327"/>
              <a:ext cx="2980944" cy="92963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73352" y="2557068"/>
              <a:ext cx="3085287" cy="975271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16152" y="3560063"/>
              <a:ext cx="3200400" cy="1155192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28344" y="3560063"/>
              <a:ext cx="3233928" cy="1210056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73352" y="3600729"/>
              <a:ext cx="3085287" cy="1038085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1425689" y="1769364"/>
            <a:ext cx="2780665" cy="2768600"/>
          </a:xfrm>
          <a:prstGeom prst="rect">
            <a:avLst/>
          </a:prstGeom>
        </p:spPr>
        <p:txBody>
          <a:bodyPr vert="horz" wrap="square" lIns="0" tIns="41910" rIns="0" bIns="0" rtlCol="0">
            <a:spAutoFit/>
          </a:bodyPr>
          <a:lstStyle/>
          <a:p>
            <a:pPr marL="38735" marR="31750" algn="ctr">
              <a:lnSpc>
                <a:spcPts val="2210"/>
              </a:lnSpc>
              <a:spcBef>
                <a:spcPts val="330"/>
              </a:spcBef>
            </a:pP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Request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Falcon9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Launch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Wiki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page</a:t>
            </a:r>
            <a:r>
              <a:rPr sz="20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from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url</a:t>
            </a:r>
            <a:endParaRPr sz="20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450" dirty="0">
              <a:latin typeface="Calibri"/>
              <a:cs typeface="Calibri"/>
            </a:endParaRPr>
          </a:p>
          <a:p>
            <a:pPr marL="110489" marR="102235" indent="-635" algn="ctr">
              <a:lnSpc>
                <a:spcPts val="2210"/>
              </a:lnSpc>
            </a:pP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Create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BeautifulSoup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from</a:t>
            </a:r>
            <a:r>
              <a:rPr sz="20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0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HTML</a:t>
            </a:r>
            <a:r>
              <a:rPr sz="20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response</a:t>
            </a:r>
            <a:endParaRPr sz="20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350" dirty="0">
              <a:latin typeface="Calibri"/>
              <a:cs typeface="Calibri"/>
            </a:endParaRPr>
          </a:p>
          <a:p>
            <a:pPr marL="12700" marR="5080" algn="ctr">
              <a:lnSpc>
                <a:spcPct val="91500"/>
              </a:lnSpc>
            </a:pP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Extract</a:t>
            </a:r>
            <a:r>
              <a:rPr sz="20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all</a:t>
            </a:r>
            <a:r>
              <a:rPr sz="20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column/variable </a:t>
            </a:r>
            <a:r>
              <a:rPr sz="2000" spc="-43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names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from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HTML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header</a:t>
            </a:r>
            <a:endParaRPr sz="2000" dirty="0">
              <a:latin typeface="Calibri"/>
              <a:cs typeface="Calibri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4443984" y="1517903"/>
            <a:ext cx="7586980" cy="5270500"/>
            <a:chOff x="4443984" y="1517903"/>
            <a:chExt cx="7586980" cy="5270500"/>
          </a:xfrm>
        </p:grpSpPr>
        <p:pic>
          <p:nvPicPr>
            <p:cNvPr id="16" name="object 1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443984" y="1517903"/>
              <a:ext cx="7586471" cy="1386839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639957" y="1711947"/>
              <a:ext cx="6997700" cy="800100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443984" y="2520695"/>
              <a:ext cx="7586471" cy="1386839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639957" y="2714612"/>
              <a:ext cx="6997700" cy="800100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443984" y="3471671"/>
              <a:ext cx="7586471" cy="3316224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639957" y="3666439"/>
              <a:ext cx="6997700" cy="2730498"/>
            </a:xfrm>
            <a:prstGeom prst="rect">
              <a:avLst/>
            </a:prstGeom>
          </p:spPr>
        </p:pic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3067E0BE-5E93-BB92-E5AD-A38592B9597E}"/>
              </a:ext>
            </a:extLst>
          </p:cNvPr>
          <p:cNvSpPr txBox="1"/>
          <p:nvPr/>
        </p:nvSpPr>
        <p:spPr>
          <a:xfrm>
            <a:off x="956843" y="4814762"/>
            <a:ext cx="340179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hlinkClick r:id="rId17"/>
              </a:rPr>
              <a:t>IBM_Capstone_Project</a:t>
            </a:r>
            <a:r>
              <a:rPr lang="en-US" dirty="0">
                <a:hlinkClick r:id="rId17"/>
              </a:rPr>
              <a:t>/2.jupyter-labs-webscraping.ipynb at master · RonakNandanwar26/</a:t>
            </a:r>
            <a:r>
              <a:rPr lang="en-US" dirty="0" err="1">
                <a:hlinkClick r:id="rId17"/>
              </a:rPr>
              <a:t>IBM_Capstone_Project</a:t>
            </a:r>
            <a:r>
              <a:rPr lang="en-US" dirty="0">
                <a:hlinkClick r:id="rId17"/>
              </a:rPr>
              <a:t> (github.com)</a:t>
            </a:r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670</TotalTime>
  <Words>2496</Words>
  <Application>Microsoft Office PowerPoint</Application>
  <PresentationFormat>Widescreen</PresentationFormat>
  <Paragraphs>244</Paragraphs>
  <Slides>47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3" baseType="lpstr">
      <vt:lpstr>SimSun</vt:lpstr>
      <vt:lpstr>Arial MT</vt:lpstr>
      <vt:lpstr>Calibri</vt:lpstr>
      <vt:lpstr>Microsoft Sans Serif</vt:lpstr>
      <vt:lpstr>Trebuchet MS</vt:lpstr>
      <vt:lpstr>Office Theme</vt:lpstr>
      <vt:lpstr>PowerPoint Presentation</vt:lpstr>
      <vt:lpstr>Outline</vt:lpstr>
      <vt:lpstr>Executive Summary</vt:lpstr>
      <vt:lpstr>Introduction</vt:lpstr>
      <vt:lpstr>PowerPoint Presentation</vt:lpstr>
      <vt:lpstr>Methodology</vt:lpstr>
      <vt:lpstr>Data Collection</vt:lpstr>
      <vt:lpstr>Data Collection – SpaceX API</vt:lpstr>
      <vt:lpstr>Data Collection - Scraping</vt:lpstr>
      <vt:lpstr>Data Wrangling</vt:lpstr>
      <vt:lpstr>EDA with Data Visualization</vt:lpstr>
      <vt:lpstr>EDA with Data Visualization</vt:lpstr>
      <vt:lpstr>EDA with SQL</vt:lpstr>
      <vt:lpstr>Build an Interactive Map with Folium</vt:lpstr>
      <vt:lpstr>Build a Dashboard with Plotly Dash</vt:lpstr>
      <vt:lpstr>Predictive Analysis (Classification)</vt:lpstr>
      <vt:lpstr>Results</vt:lpstr>
      <vt:lpstr>PowerPoint Presentation</vt:lpstr>
      <vt:lpstr>Flight Number vs. Launch Site</vt:lpstr>
      <vt:lpstr>Payload vs. Launch Site</vt:lpstr>
      <vt:lpstr>Success Rate vs. Orbit Type</vt:lpstr>
      <vt:lpstr>Flight Number vs. Orbit Type</vt:lpstr>
      <vt:lpstr>Payload vs. Orbit Type</vt:lpstr>
      <vt:lpstr>Launch Success Yearly Trend</vt:lpstr>
      <vt:lpstr>PowerPoint Presentation</vt:lpstr>
      <vt:lpstr>PowerPoint Presentation</vt:lpstr>
      <vt:lpstr>PowerPoint Presentation</vt:lpstr>
      <vt:lpstr>PowerPoint Presentation</vt:lpstr>
      <vt:lpstr>First Successful Ground Landing Date</vt:lpstr>
      <vt:lpstr>PowerPoint Presentation</vt:lpstr>
      <vt:lpstr>PowerPoint Presentation</vt:lpstr>
      <vt:lpstr>Boosters Carried Maximum Payload</vt:lpstr>
      <vt:lpstr>PowerPoint Presentation</vt:lpstr>
      <vt:lpstr>Rank Landing Outcomes Between 2010-06-04 and 2017-03-20</vt:lpstr>
      <vt:lpstr>PowerPoint Presentation</vt:lpstr>
      <vt:lpstr>Location of all the Launch Sites</vt:lpstr>
      <vt:lpstr>Markers showing launch sites with color labels</vt:lpstr>
      <vt:lpstr>Launch Sites Distance to Landmarks</vt:lpstr>
      <vt:lpstr>PowerPoint Presentation</vt:lpstr>
      <vt:lpstr>The success percentage by each sites.</vt:lpstr>
      <vt:lpstr>The highest launch-success ratio: KSC LC-39A</vt:lpstr>
      <vt:lpstr>PowerPoint Presentation</vt:lpstr>
      <vt:lpstr>PowerPoint Presentation</vt:lpstr>
      <vt:lpstr>PowerPoint Presentation</vt:lpstr>
      <vt:lpstr>Confusion Matrix</vt:lpstr>
      <vt:lpstr>Conclusions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Ronak Nandanwar</dc:creator>
  <cp:lastModifiedBy>Ronak Nandanwar</cp:lastModifiedBy>
  <cp:revision>1</cp:revision>
  <dcterms:created xsi:type="dcterms:W3CDTF">2023-03-25T17:27:08Z</dcterms:created>
  <dcterms:modified xsi:type="dcterms:W3CDTF">2023-03-26T04:38:23Z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2022-04-16T00:00:00Z</vt:filetime>
  </property>
  <property fmtid="{D5CDD505-2E9C-101B-9397-08002B2CF9AE}" pid="3" name="LastSaved">
    <vt:filetime>2023-03-25T00:00:00Z</vt:filetime>
  </property>
</Properties>
</file>